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75" r:id="rId4"/>
    <p:sldId id="276" r:id="rId5"/>
    <p:sldId id="258" r:id="rId6"/>
    <p:sldId id="259" r:id="rId7"/>
    <p:sldId id="260" r:id="rId8"/>
    <p:sldId id="263" r:id="rId9"/>
    <p:sldId id="261" r:id="rId10"/>
    <p:sldId id="266" r:id="rId11"/>
    <p:sldId id="268" r:id="rId12"/>
    <p:sldId id="270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72" r:id="rId24"/>
    <p:sldId id="277" r:id="rId25"/>
    <p:sldId id="274" r:id="rId26"/>
  </p:sldIdLst>
  <p:sldSz cx="18288000" cy="10287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Glacial Indifference" panose="020B0604020202020204" charset="0"/>
      <p:regular r:id="rId32"/>
    </p:embeddedFont>
    <p:embeddedFont>
      <p:font typeface="Glacial Indifference Bold" panose="020B0604020202020204" charset="0"/>
      <p:regular r:id="rId33"/>
    </p:embeddedFont>
    <p:embeddedFont>
      <p:font typeface="Open Sauce Light" panose="020B0604020202020204" charset="0"/>
      <p:regular r:id="rId34"/>
    </p:embeddedFont>
    <p:embeddedFont>
      <p:font typeface="Open Sauce Light Bold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C3DBA9-C893-47C9-AAD9-624F892F762B}" v="14" dt="2021-05-04T13:00:38.3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6" autoAdjust="0"/>
    <p:restoredTop sz="94622" autoAdjust="0"/>
  </p:normalViewPr>
  <p:slideViewPr>
    <p:cSldViewPr>
      <p:cViewPr varScale="1">
        <p:scale>
          <a:sx n="49" d="100"/>
          <a:sy n="49" d="100"/>
        </p:scale>
        <p:origin x="372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13E62F-F7CB-4C95-9EA6-5AB8DFD107B2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2AA79-7204-431B-AF50-E5C4CD99DA3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436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2AA79-7204-431B-AF50-E5C4CD99DA3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907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2AA79-7204-431B-AF50-E5C4CD99DA3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09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2AA79-7204-431B-AF50-E5C4CD99DA3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16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2AA79-7204-431B-AF50-E5C4CD99DA3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11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2AA79-7204-431B-AF50-E5C4CD99DA3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04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2AA79-7204-431B-AF50-E5C4CD99DA3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401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2AA79-7204-431B-AF50-E5C4CD99DA3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49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2AA79-7204-431B-AF50-E5C4CD99DA3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45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2AA79-7204-431B-AF50-E5C4CD99DA3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141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2AA79-7204-431B-AF50-E5C4CD99DA3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9258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2AA79-7204-431B-AF50-E5C4CD99DA3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79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39.png"/><Relationship Id="rId5" Type="http://schemas.openxmlformats.org/officeDocument/2006/relationships/image" Target="../media/image5.png"/><Relationship Id="rId10" Type="http://schemas.openxmlformats.org/officeDocument/2006/relationships/image" Target="../media/image38.svg"/><Relationship Id="rId4" Type="http://schemas.openxmlformats.org/officeDocument/2006/relationships/image" Target="../media/image4.svg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sv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5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8.svg"/><Relationship Id="rId7" Type="http://schemas.openxmlformats.org/officeDocument/2006/relationships/image" Target="../media/image1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6.svg"/><Relationship Id="rId3" Type="http://schemas.openxmlformats.org/officeDocument/2006/relationships/image" Target="../media/image4.svg"/><Relationship Id="rId7" Type="http://schemas.openxmlformats.org/officeDocument/2006/relationships/image" Target="../media/image26.svg"/><Relationship Id="rId12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7631" y="6885978"/>
            <a:ext cx="6863319" cy="670751"/>
            <a:chOff x="0" y="0"/>
            <a:chExt cx="9151091" cy="894335"/>
          </a:xfrm>
        </p:grpSpPr>
        <p:grpSp>
          <p:nvGrpSpPr>
            <p:cNvPr id="3" name="Group 3"/>
            <p:cNvGrpSpPr/>
            <p:nvPr/>
          </p:nvGrpSpPr>
          <p:grpSpPr>
            <a:xfrm rot="5400000">
              <a:off x="97682" y="-97682"/>
              <a:ext cx="894335" cy="1089699"/>
              <a:chOff x="0" y="0"/>
              <a:chExt cx="2354580" cy="286893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 rot="-5400000">
              <a:off x="8159074" y="-97682"/>
              <a:ext cx="894335" cy="1089699"/>
              <a:chOff x="0" y="0"/>
              <a:chExt cx="2354580" cy="286893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698002" y="0"/>
              <a:ext cx="7769010" cy="894335"/>
              <a:chOff x="0" y="0"/>
              <a:chExt cx="1797897" cy="20696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797897" cy="206966"/>
              </a:xfrm>
              <a:custGeom>
                <a:avLst/>
                <a:gdLst/>
                <a:ahLst/>
                <a:cxnLst/>
                <a:rect l="l" t="t" r="r" b="b"/>
                <a:pathLst>
                  <a:path w="1797897" h="206966">
                    <a:moveTo>
                      <a:pt x="0" y="0"/>
                    </a:moveTo>
                    <a:lnTo>
                      <a:pt x="1797897" y="0"/>
                    </a:lnTo>
                    <a:lnTo>
                      <a:pt x="1797897" y="206966"/>
                    </a:lnTo>
                    <a:lnTo>
                      <a:pt x="0" y="20696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id="9" name="TextBox 9"/>
          <p:cNvSpPr txBox="1"/>
          <p:nvPr/>
        </p:nvSpPr>
        <p:spPr>
          <a:xfrm>
            <a:off x="1187631" y="2511883"/>
            <a:ext cx="7146415" cy="2337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 dirty="0" err="1">
                <a:solidFill>
                  <a:srgbClr val="000000"/>
                </a:solidFill>
                <a:latin typeface="Glacial Indifference"/>
              </a:rPr>
              <a:t>SkillShare</a:t>
            </a:r>
            <a:endParaRPr lang="en-US" sz="9000" dirty="0">
              <a:solidFill>
                <a:srgbClr val="000000"/>
              </a:solidFill>
              <a:latin typeface="Glacial Indifference"/>
            </a:endParaRPr>
          </a:p>
          <a:p>
            <a:pPr>
              <a:lnSpc>
                <a:spcPts val="9900"/>
              </a:lnSpc>
            </a:pPr>
            <a:r>
              <a:rPr lang="en-US" sz="3600" dirty="0" err="1">
                <a:solidFill>
                  <a:srgbClr val="000000"/>
                </a:solidFill>
                <a:latin typeface="Glacial Indifference"/>
              </a:rPr>
              <a:t>Entrega</a:t>
            </a:r>
            <a:r>
              <a:rPr lang="en-US" sz="3600" dirty="0">
                <a:solidFill>
                  <a:srgbClr val="000000"/>
                </a:solidFill>
                <a:latin typeface="Glacial Indifference"/>
              </a:rPr>
              <a:t> nº3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497617" y="1261656"/>
            <a:ext cx="6761467" cy="7763688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15" name="Group 15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16" name="TextBox 16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>
                  <a:solidFill>
                    <a:srgbClr val="000000"/>
                  </a:solidFill>
                  <a:latin typeface="Glacial Indifference Bold"/>
                </a:rPr>
                <a:t>01</a:t>
              </a:r>
            </a:p>
          </p:txBody>
        </p:sp>
        <p:sp>
          <p:nvSpPr>
            <p:cNvPr id="17" name="AutoShape 17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450460" y="7016349"/>
            <a:ext cx="6296657" cy="36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2"/>
              </a:lnSpc>
            </a:pPr>
            <a:r>
              <a:rPr lang="en-US" sz="2394" spc="95" dirty="0">
                <a:solidFill>
                  <a:srgbClr val="FFFFFF"/>
                </a:solidFill>
                <a:latin typeface="Open Sauce Light"/>
              </a:rPr>
              <a:t>Um </a:t>
            </a:r>
            <a:r>
              <a:rPr lang="en-US" sz="2394" spc="95" dirty="0" err="1">
                <a:solidFill>
                  <a:srgbClr val="FFFFFF"/>
                </a:solidFill>
                <a:latin typeface="Open Sauce Light"/>
              </a:rPr>
              <a:t>projeto</a:t>
            </a:r>
            <a:r>
              <a:rPr lang="en-US" sz="2394" spc="95" dirty="0">
                <a:solidFill>
                  <a:srgbClr val="FFFFFF"/>
                </a:solidFill>
                <a:latin typeface="Open Sauce Light"/>
              </a:rPr>
              <a:t> da </a:t>
            </a:r>
            <a:r>
              <a:rPr lang="en-US" sz="2394" spc="95" dirty="0" err="1">
                <a:solidFill>
                  <a:srgbClr val="FFFFFF"/>
                </a:solidFill>
                <a:latin typeface="Open Sauce Light"/>
              </a:rPr>
              <a:t>equipe</a:t>
            </a:r>
            <a:r>
              <a:rPr lang="en-US" sz="2394" spc="95" dirty="0">
                <a:solidFill>
                  <a:srgbClr val="FFFFFF"/>
                </a:solidFill>
                <a:latin typeface="Open Sauce Light"/>
              </a:rPr>
              <a:t> RGBA</a:t>
            </a:r>
            <a:endParaRPr lang="en-US" sz="2394" spc="95" dirty="0">
              <a:solidFill>
                <a:srgbClr val="FFFFFF"/>
              </a:solidFill>
              <a:latin typeface="Open Sauce Light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7" name="TextBox 7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FFFFFF"/>
                  </a:solidFill>
                  <a:latin typeface="Glacial Indifference Bold"/>
                </a:rPr>
                <a:t>10</a:t>
              </a: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FFFFFF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 rot="-5400000">
            <a:off x="5818208" y="5517445"/>
            <a:ext cx="8929" cy="112436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1" name="AutoShape 11"/>
          <p:cNvSpPr/>
          <p:nvPr/>
        </p:nvSpPr>
        <p:spPr>
          <a:xfrm rot="-5400000">
            <a:off x="12276827" y="5517445"/>
            <a:ext cx="8929" cy="112436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2" name="AutoShape 12"/>
          <p:cNvSpPr/>
          <p:nvPr/>
        </p:nvSpPr>
        <p:spPr>
          <a:xfrm rot="-5400000">
            <a:off x="9047517" y="5517445"/>
            <a:ext cx="8929" cy="112436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4" name="TextBox 14"/>
          <p:cNvSpPr txBox="1"/>
          <p:nvPr/>
        </p:nvSpPr>
        <p:spPr>
          <a:xfrm>
            <a:off x="1000259" y="953427"/>
            <a:ext cx="8629883" cy="1285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 dirty="0" err="1">
                <a:solidFill>
                  <a:srgbClr val="FFFFFF"/>
                </a:solidFill>
                <a:latin typeface="Glacial Indifference"/>
              </a:rPr>
              <a:t>Linha</a:t>
            </a:r>
            <a:r>
              <a:rPr lang="en-US" sz="9000" dirty="0">
                <a:solidFill>
                  <a:srgbClr val="FFFFFF"/>
                </a:solidFill>
                <a:latin typeface="Glacial Indifference"/>
              </a:rPr>
              <a:t> do tempo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3276600" y="5448300"/>
            <a:ext cx="2104948" cy="2552059"/>
            <a:chOff x="0" y="0"/>
            <a:chExt cx="2806598" cy="3402745"/>
          </a:xfrm>
        </p:grpSpPr>
        <p:grpSp>
          <p:nvGrpSpPr>
            <p:cNvPr id="16" name="Group 16"/>
            <p:cNvGrpSpPr/>
            <p:nvPr/>
          </p:nvGrpSpPr>
          <p:grpSpPr>
            <a:xfrm>
              <a:off x="1299977" y="0"/>
              <a:ext cx="206644" cy="206644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973938" y="505360"/>
              <a:ext cx="858722" cy="699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1"/>
                </a:lnSpc>
              </a:pPr>
              <a:r>
                <a:rPr lang="en-US" sz="3628">
                  <a:solidFill>
                    <a:srgbClr val="FFFFFF"/>
                  </a:solidFill>
                  <a:latin typeface="Glacial Indifference Bold"/>
                </a:rPr>
                <a:t>01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2068789"/>
              <a:ext cx="2806598" cy="13339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8"/>
                </a:lnSpc>
              </a:pP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Cadastro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alunos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, log-in para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usuários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envio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de e-mails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automáticos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82485" y="1427712"/>
              <a:ext cx="2241623" cy="5300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93"/>
                </a:lnSpc>
              </a:pPr>
              <a:r>
                <a:rPr lang="en-US" sz="2812" dirty="0" err="1">
                  <a:solidFill>
                    <a:srgbClr val="FFFFFF"/>
                  </a:solidFill>
                  <a:latin typeface="Glacial Indifference"/>
                </a:rPr>
                <a:t>Entrega</a:t>
              </a:r>
              <a:r>
                <a:rPr lang="en-US" sz="2812" dirty="0">
                  <a:solidFill>
                    <a:srgbClr val="FFFFFF"/>
                  </a:solidFill>
                  <a:latin typeface="Glacial Indifference"/>
                </a:rPr>
                <a:t> 01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384853" y="3186242"/>
            <a:ext cx="2104948" cy="3163309"/>
            <a:chOff x="0" y="113824"/>
            <a:chExt cx="2806598" cy="4217745"/>
          </a:xfrm>
        </p:grpSpPr>
        <p:grpSp>
          <p:nvGrpSpPr>
            <p:cNvPr id="22" name="Group 22"/>
            <p:cNvGrpSpPr/>
            <p:nvPr/>
          </p:nvGrpSpPr>
          <p:grpSpPr>
            <a:xfrm>
              <a:off x="1299977" y="3127199"/>
              <a:ext cx="206644" cy="206644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973938" y="3632559"/>
              <a:ext cx="858722" cy="699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1"/>
                </a:lnSpc>
              </a:pPr>
              <a:r>
                <a:rPr lang="en-US" sz="3628">
                  <a:solidFill>
                    <a:srgbClr val="FFFFFF"/>
                  </a:solidFill>
                  <a:latin typeface="Glacial Indifference Bold"/>
                </a:rPr>
                <a:t>02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693135"/>
              <a:ext cx="2806598" cy="20179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8"/>
                </a:lnSpc>
              </a:pP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Upload e download do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conteúdo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da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biblioteca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e upload 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visualização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destaques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,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pílulas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conhecimento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eventos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.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201781" y="113824"/>
              <a:ext cx="2403031" cy="5300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93"/>
                </a:lnSpc>
              </a:pPr>
              <a:r>
                <a:rPr lang="en-US" sz="2812" dirty="0" err="1">
                  <a:solidFill>
                    <a:srgbClr val="FFFFFF"/>
                  </a:solidFill>
                  <a:latin typeface="Glacial Indifference"/>
                </a:rPr>
                <a:t>Entrega</a:t>
              </a:r>
              <a:r>
                <a:rPr lang="en-US" sz="2812" dirty="0">
                  <a:solidFill>
                    <a:srgbClr val="FFFFFF"/>
                  </a:solidFill>
                  <a:latin typeface="Glacial Indifference"/>
                </a:rPr>
                <a:t> 02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843473" y="3186242"/>
            <a:ext cx="2104948" cy="3163308"/>
            <a:chOff x="0" y="28575"/>
            <a:chExt cx="2806598" cy="4217744"/>
          </a:xfrm>
        </p:grpSpPr>
        <p:grpSp>
          <p:nvGrpSpPr>
            <p:cNvPr id="28" name="Group 28"/>
            <p:cNvGrpSpPr/>
            <p:nvPr/>
          </p:nvGrpSpPr>
          <p:grpSpPr>
            <a:xfrm>
              <a:off x="1299977" y="3047354"/>
              <a:ext cx="206644" cy="206644"/>
              <a:chOff x="0" y="0"/>
              <a:chExt cx="6350000" cy="6350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973938" y="3552714"/>
              <a:ext cx="858722" cy="693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1"/>
                </a:lnSpc>
              </a:pPr>
              <a:r>
                <a:rPr lang="en-US" sz="3628" dirty="0">
                  <a:solidFill>
                    <a:srgbClr val="FFFFFF"/>
                  </a:solidFill>
                  <a:latin typeface="Glacial Indifference Bold"/>
                </a:rPr>
                <a:t>04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693135"/>
              <a:ext cx="2806598" cy="20179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8"/>
                </a:lnSpc>
              </a:pP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Envio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,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resolução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e feedback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avaliações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,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cálculo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notas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geração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certificados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amostra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gráficos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aos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adminstradores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.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201781" y="28575"/>
              <a:ext cx="2403031" cy="5300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93"/>
                </a:lnSpc>
              </a:pPr>
              <a:r>
                <a:rPr lang="en-US" sz="2812" dirty="0" err="1">
                  <a:solidFill>
                    <a:srgbClr val="FFFFFF"/>
                  </a:solidFill>
                  <a:latin typeface="Glacial Indifference"/>
                </a:rPr>
                <a:t>Entrega</a:t>
              </a:r>
              <a:r>
                <a:rPr lang="en-US" sz="2812" dirty="0">
                  <a:solidFill>
                    <a:srgbClr val="FFFFFF"/>
                  </a:solidFill>
                  <a:latin typeface="Glacial Indifference"/>
                </a:rPr>
                <a:t> 04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614163" y="5450327"/>
            <a:ext cx="2104948" cy="3575954"/>
            <a:chOff x="0" y="0"/>
            <a:chExt cx="2806598" cy="4767940"/>
          </a:xfrm>
        </p:grpSpPr>
        <p:grpSp>
          <p:nvGrpSpPr>
            <p:cNvPr id="34" name="Group 34"/>
            <p:cNvGrpSpPr/>
            <p:nvPr/>
          </p:nvGrpSpPr>
          <p:grpSpPr>
            <a:xfrm>
              <a:off x="1307264" y="0"/>
              <a:ext cx="206644" cy="206644"/>
              <a:chOff x="0" y="0"/>
              <a:chExt cx="6350000" cy="63500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36" name="TextBox 36"/>
            <p:cNvSpPr txBox="1"/>
            <p:nvPr/>
          </p:nvSpPr>
          <p:spPr>
            <a:xfrm>
              <a:off x="973938" y="505360"/>
              <a:ext cx="858722" cy="693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1"/>
                </a:lnSpc>
              </a:pPr>
              <a:r>
                <a:rPr lang="en-US" sz="3628">
                  <a:solidFill>
                    <a:srgbClr val="FFFFFF"/>
                  </a:solidFill>
                  <a:latin typeface="Glacial Indifference Bold"/>
                </a:rPr>
                <a:t>03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2066087"/>
              <a:ext cx="2806598" cy="2701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8"/>
                </a:lnSpc>
              </a:pP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Criação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do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catálogo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cursos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,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vinculação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turmas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aos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cursos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,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manipulação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do banco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questões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,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registro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atividades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,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rastreio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do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progresso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e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controle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 das </a:t>
              </a:r>
              <a:r>
                <a:rPr lang="en-US" sz="1312" spc="52" dirty="0" err="1">
                  <a:solidFill>
                    <a:srgbClr val="FFFFFF"/>
                  </a:solidFill>
                  <a:latin typeface="Open Sauce Light"/>
                </a:rPr>
                <a:t>turmas</a:t>
              </a:r>
              <a:r>
                <a:rPr lang="en-US" sz="1312" spc="52" dirty="0">
                  <a:solidFill>
                    <a:srgbClr val="FFFFFF"/>
                  </a:solidFill>
                  <a:latin typeface="Open Sauce Light"/>
                </a:rPr>
                <a:t>.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201781" y="1389976"/>
              <a:ext cx="2403031" cy="5300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93"/>
                </a:lnSpc>
              </a:pPr>
              <a:r>
                <a:rPr lang="en-US" sz="2812" dirty="0" err="1">
                  <a:solidFill>
                    <a:srgbClr val="FFFFFF"/>
                  </a:solidFill>
                  <a:latin typeface="Glacial Indifference"/>
                </a:rPr>
                <a:t>Entrega</a:t>
              </a:r>
              <a:r>
                <a:rPr lang="en-US" sz="2812" dirty="0">
                  <a:solidFill>
                    <a:srgbClr val="FFFFFF"/>
                  </a:solidFill>
                  <a:latin typeface="Glacial Indifference"/>
                </a:rPr>
                <a:t> 03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7" name="TextBox 7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11</a:t>
              </a: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68854" y="2018713"/>
            <a:ext cx="7575146" cy="6748766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8221564" y="2018713"/>
            <a:ext cx="8471140" cy="6319087"/>
            <a:chOff x="-1614066" y="0"/>
            <a:chExt cx="11294853" cy="8425450"/>
          </a:xfrm>
        </p:grpSpPr>
        <p:sp>
          <p:nvSpPr>
            <p:cNvPr id="12" name="TextBox 12"/>
            <p:cNvSpPr txBox="1"/>
            <p:nvPr/>
          </p:nvSpPr>
          <p:spPr>
            <a:xfrm>
              <a:off x="-1614066" y="2673679"/>
              <a:ext cx="11294853" cy="169277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9900"/>
                </a:lnSpc>
              </a:pPr>
              <a:r>
                <a:rPr lang="en-US" sz="9000" dirty="0" err="1">
                  <a:solidFill>
                    <a:srgbClr val="000000"/>
                  </a:solidFill>
                  <a:latin typeface="Glacial Indifference"/>
                </a:rPr>
                <a:t>Entrega</a:t>
              </a:r>
              <a:r>
                <a:rPr lang="en-US" sz="9000" dirty="0">
                  <a:solidFill>
                    <a:srgbClr val="000000"/>
                  </a:solidFill>
                  <a:latin typeface="Glacial Indifference"/>
                </a:rPr>
                <a:t> de valor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394178" y="4490596"/>
              <a:ext cx="5303764" cy="1231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150"/>
                </a:lnSpc>
              </a:pPr>
              <a:r>
                <a:rPr lang="en-US" sz="6500" dirty="0" err="1">
                  <a:solidFill>
                    <a:srgbClr val="000000"/>
                  </a:solidFill>
                  <a:latin typeface="Glacial Indifference"/>
                </a:rPr>
                <a:t>Parte</a:t>
              </a:r>
              <a:r>
                <a:rPr lang="en-US" sz="6500" dirty="0">
                  <a:solidFill>
                    <a:srgbClr val="000000"/>
                  </a:solidFill>
                  <a:latin typeface="Glacial Indifference"/>
                </a:rPr>
                <a:t> 03 </a:t>
              </a:r>
            </a:p>
          </p:txBody>
        </p:sp>
        <p:sp>
          <p:nvSpPr>
            <p:cNvPr id="14" name="AutoShape 14"/>
            <p:cNvSpPr/>
            <p:nvPr/>
          </p:nvSpPr>
          <p:spPr>
            <a:xfrm rot="-10800000">
              <a:off x="4033361" y="0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5" name="AutoShape 15"/>
            <p:cNvSpPr/>
            <p:nvPr/>
          </p:nvSpPr>
          <p:spPr>
            <a:xfrm rot="-10800000">
              <a:off x="4033361" y="6462235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6" y="4841768"/>
            <a:ext cx="749556" cy="615553"/>
            <a:chOff x="-1" y="-9525"/>
            <a:chExt cx="999407" cy="820737"/>
          </a:xfrm>
        </p:grpSpPr>
        <p:sp>
          <p:nvSpPr>
            <p:cNvPr id="7" name="TextBox 7"/>
            <p:cNvSpPr txBox="1"/>
            <p:nvPr/>
          </p:nvSpPr>
          <p:spPr>
            <a:xfrm>
              <a:off x="394146" y="-9525"/>
              <a:ext cx="605260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12</a:t>
              </a:r>
            </a:p>
            <a:p>
              <a:pPr algn="r">
                <a:lnSpc>
                  <a:spcPts val="2400"/>
                </a:lnSpc>
              </a:pPr>
              <a:endParaRPr lang="en-US" sz="2000" spc="200" dirty="0">
                <a:solidFill>
                  <a:srgbClr val="000000"/>
                </a:solidFill>
                <a:latin typeface="Glacial Indifference Bold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183898" y="4274994"/>
            <a:ext cx="9920204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000" dirty="0">
                <a:solidFill>
                  <a:srgbClr val="000000"/>
                </a:solidFill>
                <a:latin typeface="Glacial Indifference"/>
              </a:rPr>
              <a:t>Upload de </a:t>
            </a:r>
            <a:r>
              <a:rPr lang="en-US" sz="9000" dirty="0" err="1">
                <a:solidFill>
                  <a:srgbClr val="000000"/>
                </a:solidFill>
                <a:latin typeface="Glacial Indifference"/>
              </a:rPr>
              <a:t>cursos</a:t>
            </a:r>
            <a:endParaRPr lang="en-US" sz="9000" dirty="0">
              <a:solidFill>
                <a:srgbClr val="000000"/>
              </a:solidFill>
              <a:latin typeface="Glacial Indifference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28700" y="6371619"/>
            <a:ext cx="3729943" cy="318062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5740888" y="1028700"/>
            <a:ext cx="6329255" cy="230154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flipH="1">
            <a:off x="11769114" y="6715555"/>
            <a:ext cx="4635235" cy="270529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6" y="4841768"/>
            <a:ext cx="749556" cy="615553"/>
            <a:chOff x="-1" y="-9525"/>
            <a:chExt cx="999407" cy="820737"/>
          </a:xfrm>
        </p:grpSpPr>
        <p:sp>
          <p:nvSpPr>
            <p:cNvPr id="7" name="TextBox 7"/>
            <p:cNvSpPr txBox="1"/>
            <p:nvPr/>
          </p:nvSpPr>
          <p:spPr>
            <a:xfrm>
              <a:off x="394146" y="-9525"/>
              <a:ext cx="605260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12</a:t>
              </a:r>
            </a:p>
            <a:p>
              <a:pPr algn="r">
                <a:lnSpc>
                  <a:spcPts val="2400"/>
                </a:lnSpc>
              </a:pPr>
              <a:endParaRPr lang="en-US" sz="2000" spc="200" dirty="0">
                <a:solidFill>
                  <a:srgbClr val="000000"/>
                </a:solidFill>
                <a:latin typeface="Glacial Indifference Bold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605D41E6-0934-4ACC-A586-FB481F33DFB0}"/>
              </a:ext>
            </a:extLst>
          </p:cNvPr>
          <p:cNvSpPr txBox="1"/>
          <p:nvPr/>
        </p:nvSpPr>
        <p:spPr>
          <a:xfrm>
            <a:off x="7543799" y="106824"/>
            <a:ext cx="2614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Glacial Indifference" panose="020B0604020202020204" charset="0"/>
              </a:rPr>
              <a:t>Upload de cursos</a:t>
            </a:r>
          </a:p>
        </p:txBody>
      </p:sp>
      <p:pic>
        <p:nvPicPr>
          <p:cNvPr id="12" name="Imagem 11" descr="Forma&#10;&#10;Descrição gerada automaticamente com confiança média">
            <a:extLst>
              <a:ext uri="{FF2B5EF4-FFF2-40B4-BE49-F238E27FC236}">
                <a16:creationId xmlns:a16="http://schemas.microsoft.com/office/drawing/2014/main" id="{C2ABCC3E-79A0-4AA8-A412-BBA5D4D3D7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648" y="1668589"/>
            <a:ext cx="13451120" cy="757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36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6" y="4841768"/>
            <a:ext cx="749556" cy="615553"/>
            <a:chOff x="-1" y="-9525"/>
            <a:chExt cx="999407" cy="820737"/>
          </a:xfrm>
        </p:grpSpPr>
        <p:sp>
          <p:nvSpPr>
            <p:cNvPr id="7" name="TextBox 7"/>
            <p:cNvSpPr txBox="1"/>
            <p:nvPr/>
          </p:nvSpPr>
          <p:spPr>
            <a:xfrm>
              <a:off x="394146" y="-9525"/>
              <a:ext cx="605260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12</a:t>
              </a:r>
            </a:p>
            <a:p>
              <a:pPr algn="r">
                <a:lnSpc>
                  <a:spcPts val="2400"/>
                </a:lnSpc>
              </a:pPr>
              <a:endParaRPr lang="en-US" sz="2000" spc="200" dirty="0">
                <a:solidFill>
                  <a:srgbClr val="000000"/>
                </a:solidFill>
                <a:latin typeface="Glacial Indifference Bold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794CC98-2DF8-4640-87B3-EBB649CB02C3}"/>
              </a:ext>
            </a:extLst>
          </p:cNvPr>
          <p:cNvSpPr txBox="1"/>
          <p:nvPr/>
        </p:nvSpPr>
        <p:spPr>
          <a:xfrm>
            <a:off x="6475398" y="73588"/>
            <a:ext cx="4751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Glacial Indifference" panose="020B0604020202020204" charset="0"/>
              </a:rPr>
              <a:t>Criação de turma para um curso</a:t>
            </a:r>
          </a:p>
        </p:txBody>
      </p:sp>
      <p:pic>
        <p:nvPicPr>
          <p:cNvPr id="13" name="Imagem 12" descr="Forma&#10;&#10;Descrição gerada automaticamente com confiança média">
            <a:extLst>
              <a:ext uri="{FF2B5EF4-FFF2-40B4-BE49-F238E27FC236}">
                <a16:creationId xmlns:a16="http://schemas.microsoft.com/office/drawing/2014/main" id="{05DB3E82-555F-42A6-8382-1534EA21F8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706" y="1772955"/>
            <a:ext cx="13080587" cy="736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194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6" y="4841768"/>
            <a:ext cx="749556" cy="615553"/>
            <a:chOff x="-1" y="-9525"/>
            <a:chExt cx="999407" cy="820737"/>
          </a:xfrm>
        </p:grpSpPr>
        <p:sp>
          <p:nvSpPr>
            <p:cNvPr id="7" name="TextBox 7"/>
            <p:cNvSpPr txBox="1"/>
            <p:nvPr/>
          </p:nvSpPr>
          <p:spPr>
            <a:xfrm>
              <a:off x="394146" y="-9525"/>
              <a:ext cx="605260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12</a:t>
              </a:r>
            </a:p>
            <a:p>
              <a:pPr algn="r">
                <a:lnSpc>
                  <a:spcPts val="2400"/>
                </a:lnSpc>
              </a:pPr>
              <a:endParaRPr lang="en-US" sz="2000" spc="200" dirty="0">
                <a:solidFill>
                  <a:srgbClr val="000000"/>
                </a:solidFill>
                <a:latin typeface="Glacial Indifference Bold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794CC98-2DF8-4640-87B3-EBB649CB02C3}"/>
              </a:ext>
            </a:extLst>
          </p:cNvPr>
          <p:cNvSpPr txBox="1"/>
          <p:nvPr/>
        </p:nvSpPr>
        <p:spPr>
          <a:xfrm>
            <a:off x="8209288" y="73588"/>
            <a:ext cx="1869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Glacial Indifference" panose="020B0604020202020204" charset="0"/>
              </a:rPr>
              <a:t>Gerir cursos</a:t>
            </a:r>
          </a:p>
        </p:txBody>
      </p:sp>
      <p:pic>
        <p:nvPicPr>
          <p:cNvPr id="13" name="Imagem 12" descr="Forma&#10;&#10;Descrição gerada automaticamente com confiança média">
            <a:extLst>
              <a:ext uri="{FF2B5EF4-FFF2-40B4-BE49-F238E27FC236}">
                <a16:creationId xmlns:a16="http://schemas.microsoft.com/office/drawing/2014/main" id="{4DA8A53D-320D-4614-9B79-44AF8A757D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541" y="1675969"/>
            <a:ext cx="13424917" cy="756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47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6" y="4841768"/>
            <a:ext cx="749556" cy="615553"/>
            <a:chOff x="-1" y="-9525"/>
            <a:chExt cx="999407" cy="820737"/>
          </a:xfrm>
        </p:grpSpPr>
        <p:sp>
          <p:nvSpPr>
            <p:cNvPr id="7" name="TextBox 7"/>
            <p:cNvSpPr txBox="1"/>
            <p:nvPr/>
          </p:nvSpPr>
          <p:spPr>
            <a:xfrm>
              <a:off x="394146" y="-9525"/>
              <a:ext cx="605260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12</a:t>
              </a:r>
            </a:p>
            <a:p>
              <a:pPr algn="r">
                <a:lnSpc>
                  <a:spcPts val="2400"/>
                </a:lnSpc>
              </a:pPr>
              <a:endParaRPr lang="en-US" sz="2000" spc="200" dirty="0">
                <a:solidFill>
                  <a:srgbClr val="000000"/>
                </a:solidFill>
                <a:latin typeface="Glacial Indifference Bold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794CC98-2DF8-4640-87B3-EBB649CB02C3}"/>
              </a:ext>
            </a:extLst>
          </p:cNvPr>
          <p:cNvSpPr txBox="1"/>
          <p:nvPr/>
        </p:nvSpPr>
        <p:spPr>
          <a:xfrm>
            <a:off x="8173967" y="116918"/>
            <a:ext cx="1928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Glacial Indifference" panose="020B0604020202020204" charset="0"/>
              </a:rPr>
              <a:t>Gerir turmas</a:t>
            </a:r>
          </a:p>
        </p:txBody>
      </p:sp>
      <p:pic>
        <p:nvPicPr>
          <p:cNvPr id="13" name="Imagem 12" descr="Forma&#10;&#10;Descrição gerada automaticamente com confiança média">
            <a:extLst>
              <a:ext uri="{FF2B5EF4-FFF2-40B4-BE49-F238E27FC236}">
                <a16:creationId xmlns:a16="http://schemas.microsoft.com/office/drawing/2014/main" id="{C6D52791-D47D-42A0-80E2-6F6AA024B4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337" y="1714724"/>
            <a:ext cx="13287325" cy="748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949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6" y="4841768"/>
            <a:ext cx="749556" cy="615553"/>
            <a:chOff x="-1" y="-9525"/>
            <a:chExt cx="999407" cy="820737"/>
          </a:xfrm>
        </p:grpSpPr>
        <p:sp>
          <p:nvSpPr>
            <p:cNvPr id="7" name="TextBox 7"/>
            <p:cNvSpPr txBox="1"/>
            <p:nvPr/>
          </p:nvSpPr>
          <p:spPr>
            <a:xfrm>
              <a:off x="394146" y="-9525"/>
              <a:ext cx="605260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12</a:t>
              </a:r>
            </a:p>
            <a:p>
              <a:pPr algn="r">
                <a:lnSpc>
                  <a:spcPts val="2400"/>
                </a:lnSpc>
              </a:pPr>
              <a:endParaRPr lang="en-US" sz="2000" spc="200" dirty="0">
                <a:solidFill>
                  <a:srgbClr val="000000"/>
                </a:solidFill>
                <a:latin typeface="Glacial Indifference Bold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794CC98-2DF8-4640-87B3-EBB649CB02C3}"/>
              </a:ext>
            </a:extLst>
          </p:cNvPr>
          <p:cNvSpPr txBox="1"/>
          <p:nvPr/>
        </p:nvSpPr>
        <p:spPr>
          <a:xfrm>
            <a:off x="8084197" y="73588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Glacial Indifference" panose="020B0604020202020204" charset="0"/>
              </a:rPr>
              <a:t>Criar questão</a:t>
            </a:r>
          </a:p>
        </p:txBody>
      </p:sp>
      <p:pic>
        <p:nvPicPr>
          <p:cNvPr id="13" name="Imagem 12" descr="Forma&#10;&#10;Descrição gerada automaticamente com confiança média">
            <a:extLst>
              <a:ext uri="{FF2B5EF4-FFF2-40B4-BE49-F238E27FC236}">
                <a16:creationId xmlns:a16="http://schemas.microsoft.com/office/drawing/2014/main" id="{487EE39B-9907-4642-A8B4-36E912BC10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832" y="1245702"/>
            <a:ext cx="13838336" cy="779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53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6" y="4841768"/>
            <a:ext cx="749556" cy="615553"/>
            <a:chOff x="-1" y="-9525"/>
            <a:chExt cx="999407" cy="820737"/>
          </a:xfrm>
        </p:grpSpPr>
        <p:sp>
          <p:nvSpPr>
            <p:cNvPr id="7" name="TextBox 7"/>
            <p:cNvSpPr txBox="1"/>
            <p:nvPr/>
          </p:nvSpPr>
          <p:spPr>
            <a:xfrm>
              <a:off x="394146" y="-9525"/>
              <a:ext cx="605260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12</a:t>
              </a:r>
            </a:p>
            <a:p>
              <a:pPr algn="r">
                <a:lnSpc>
                  <a:spcPts val="2400"/>
                </a:lnSpc>
              </a:pPr>
              <a:endParaRPr lang="en-US" sz="2000" spc="200" dirty="0">
                <a:solidFill>
                  <a:srgbClr val="000000"/>
                </a:solidFill>
                <a:latin typeface="Glacial Indifference Bold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794CC98-2DF8-4640-87B3-EBB649CB02C3}"/>
              </a:ext>
            </a:extLst>
          </p:cNvPr>
          <p:cNvSpPr txBox="1"/>
          <p:nvPr/>
        </p:nvSpPr>
        <p:spPr>
          <a:xfrm>
            <a:off x="8016869" y="73588"/>
            <a:ext cx="2242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Glacial Indifference" panose="020B0604020202020204" charset="0"/>
              </a:rPr>
              <a:t>Gerir questões</a:t>
            </a:r>
          </a:p>
        </p:txBody>
      </p:sp>
      <p:pic>
        <p:nvPicPr>
          <p:cNvPr id="13" name="Imagem 12" descr="Forma&#10;&#10;Descrição gerada automaticamente com confiança média">
            <a:extLst>
              <a:ext uri="{FF2B5EF4-FFF2-40B4-BE49-F238E27FC236}">
                <a16:creationId xmlns:a16="http://schemas.microsoft.com/office/drawing/2014/main" id="{D79A3872-C7C4-4614-B08C-E01EA80486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509" y="1208230"/>
            <a:ext cx="13398982" cy="754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95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6" y="4841768"/>
            <a:ext cx="749556" cy="615553"/>
            <a:chOff x="-1" y="-9525"/>
            <a:chExt cx="999407" cy="820737"/>
          </a:xfrm>
        </p:grpSpPr>
        <p:sp>
          <p:nvSpPr>
            <p:cNvPr id="7" name="TextBox 7"/>
            <p:cNvSpPr txBox="1"/>
            <p:nvPr/>
          </p:nvSpPr>
          <p:spPr>
            <a:xfrm>
              <a:off x="394146" y="-9525"/>
              <a:ext cx="605260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12</a:t>
              </a:r>
            </a:p>
            <a:p>
              <a:pPr algn="r">
                <a:lnSpc>
                  <a:spcPts val="2400"/>
                </a:lnSpc>
              </a:pPr>
              <a:endParaRPr lang="en-US" sz="2000" spc="200" dirty="0">
                <a:solidFill>
                  <a:srgbClr val="000000"/>
                </a:solidFill>
                <a:latin typeface="Glacial Indifference Bold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794CC98-2DF8-4640-87B3-EBB649CB02C3}"/>
              </a:ext>
            </a:extLst>
          </p:cNvPr>
          <p:cNvSpPr txBox="1"/>
          <p:nvPr/>
        </p:nvSpPr>
        <p:spPr>
          <a:xfrm>
            <a:off x="8039838" y="73588"/>
            <a:ext cx="2201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Glacial Indifference" panose="020B0604020202020204" charset="0"/>
              </a:rPr>
              <a:t>Visualizar logs</a:t>
            </a:r>
          </a:p>
        </p:txBody>
      </p:sp>
      <p:pic>
        <p:nvPicPr>
          <p:cNvPr id="13" name="Imagem 12" descr="Forma&#10;&#10;Descrição gerada automaticamente com confiança média">
            <a:extLst>
              <a:ext uri="{FF2B5EF4-FFF2-40B4-BE49-F238E27FC236}">
                <a16:creationId xmlns:a16="http://schemas.microsoft.com/office/drawing/2014/main" id="{4D6512A0-5657-4F4A-B9E0-4C224B5048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491" y="1396114"/>
            <a:ext cx="12731938" cy="717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60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7" name="TextBox 7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>
                  <a:solidFill>
                    <a:srgbClr val="FFFFFF"/>
                  </a:solidFill>
                  <a:latin typeface="Glacial Indifference Bold"/>
                </a:rPr>
                <a:t>02</a:t>
              </a: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FFFFFF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4979778" y="1523566"/>
            <a:ext cx="8328444" cy="2406303"/>
            <a:chOff x="0" y="0"/>
            <a:chExt cx="11104593" cy="320840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85725"/>
              <a:ext cx="11104593" cy="1729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899"/>
                </a:lnSpc>
              </a:pPr>
              <a:r>
                <a:rPr lang="en-US" sz="8999" dirty="0" err="1">
                  <a:solidFill>
                    <a:srgbClr val="FFFFFF"/>
                  </a:solidFill>
                  <a:latin typeface="Glacial Indifference"/>
                </a:rPr>
                <a:t>Integrantes</a:t>
              </a:r>
              <a:endParaRPr lang="en-US" sz="8999" dirty="0">
                <a:solidFill>
                  <a:srgbClr val="FFFFFF"/>
                </a:solidFill>
                <a:latin typeface="Glacial Indifference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311172" y="2060502"/>
              <a:ext cx="6482249" cy="1147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6000" dirty="0" err="1">
                  <a:solidFill>
                    <a:srgbClr val="FFFFFF"/>
                  </a:solidFill>
                  <a:latin typeface="Glacial Indifference"/>
                </a:rPr>
                <a:t>Equipe</a:t>
              </a:r>
              <a:r>
                <a:rPr lang="en-US" sz="6000" dirty="0">
                  <a:solidFill>
                    <a:srgbClr val="FFFFFF"/>
                  </a:solidFill>
                  <a:latin typeface="Glacial Indifference"/>
                </a:rPr>
                <a:t> RGBA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585703" y="6849255"/>
            <a:ext cx="3043636" cy="849951"/>
            <a:chOff x="0" y="-19049"/>
            <a:chExt cx="4058181" cy="1133268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19049"/>
              <a:ext cx="4058181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pt-BR" sz="2500" spc="100" dirty="0">
                  <a:solidFill>
                    <a:srgbClr val="FFFFFF"/>
                  </a:solidFill>
                  <a:latin typeface="Open Sauce Light Bold"/>
                </a:rPr>
                <a:t>B</a:t>
              </a:r>
              <a:r>
                <a:rPr lang="en-US" sz="2500" spc="100" dirty="0" err="1">
                  <a:solidFill>
                    <a:srgbClr val="FFFFFF"/>
                  </a:solidFill>
                  <a:latin typeface="Open Sauce Light Bold"/>
                </a:rPr>
                <a:t>árbara</a:t>
              </a:r>
              <a:r>
                <a:rPr lang="en-US" sz="2500" spc="100" dirty="0">
                  <a:solidFill>
                    <a:srgbClr val="FFFFFF"/>
                  </a:solidFill>
                  <a:latin typeface="Open Sauce Light Bold"/>
                </a:rPr>
                <a:t> Port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14425" y="702140"/>
              <a:ext cx="3429330" cy="4120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sz="2000" spc="80" dirty="0">
                  <a:solidFill>
                    <a:srgbClr val="FFFFFF"/>
                  </a:solidFill>
                  <a:latin typeface="Open Sauce Light"/>
                </a:rPr>
                <a:t>Product Owner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936683" y="6849255"/>
            <a:ext cx="2946359" cy="849951"/>
            <a:chOff x="0" y="-19049"/>
            <a:chExt cx="3928479" cy="1133267"/>
          </a:xfrm>
        </p:grpSpPr>
        <p:sp>
          <p:nvSpPr>
            <p:cNvPr id="21" name="TextBox 21"/>
            <p:cNvSpPr txBox="1"/>
            <p:nvPr/>
          </p:nvSpPr>
          <p:spPr>
            <a:xfrm>
              <a:off x="249573" y="702140"/>
              <a:ext cx="3429331" cy="4120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pt-BR" sz="2000" spc="80" dirty="0">
                  <a:solidFill>
                    <a:srgbClr val="FFFFFF"/>
                  </a:solidFill>
                  <a:latin typeface="Open Sauce Light"/>
                </a:rPr>
                <a:t>S</a:t>
              </a:r>
              <a:r>
                <a:rPr lang="en-US" sz="2000" spc="80" dirty="0" err="1">
                  <a:solidFill>
                    <a:srgbClr val="FFFFFF"/>
                  </a:solidFill>
                  <a:latin typeface="Open Sauce Light"/>
                </a:rPr>
                <a:t>crum</a:t>
              </a:r>
              <a:r>
                <a:rPr lang="en-US" sz="2000" spc="80" dirty="0">
                  <a:solidFill>
                    <a:srgbClr val="FFFFFF"/>
                  </a:solidFill>
                  <a:latin typeface="Open Sauce Light"/>
                </a:rPr>
                <a:t> Master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9049"/>
              <a:ext cx="3928479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en-US" sz="2500" spc="100" dirty="0">
                  <a:solidFill>
                    <a:srgbClr val="FFFFFF"/>
                  </a:solidFill>
                  <a:latin typeface="Open Sauce Light Bold"/>
                </a:rPr>
                <a:t>Giovanni Alves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332000" y="6849255"/>
            <a:ext cx="3019317" cy="1183376"/>
            <a:chOff x="0" y="-19049"/>
            <a:chExt cx="4025756" cy="1577834"/>
          </a:xfrm>
        </p:grpSpPr>
        <p:sp>
          <p:nvSpPr>
            <p:cNvPr id="26" name="TextBox 26"/>
            <p:cNvSpPr txBox="1"/>
            <p:nvPr/>
          </p:nvSpPr>
          <p:spPr>
            <a:xfrm>
              <a:off x="298213" y="702140"/>
              <a:ext cx="3429331" cy="856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sz="2000" spc="80" dirty="0">
                  <a:solidFill>
                    <a:srgbClr val="FFFFFF"/>
                  </a:solidFill>
                  <a:latin typeface="Open Sauce Light"/>
                </a:rPr>
                <a:t>Time de </a:t>
              </a:r>
              <a:r>
                <a:rPr lang="en-US" sz="2000" spc="80" dirty="0" err="1">
                  <a:solidFill>
                    <a:srgbClr val="FFFFFF"/>
                  </a:solidFill>
                  <a:latin typeface="Open Sauce Light"/>
                </a:rPr>
                <a:t>desenvolvimento</a:t>
              </a:r>
              <a:endParaRPr lang="en-US" sz="2000" spc="80" dirty="0">
                <a:solidFill>
                  <a:srgbClr val="FFFFFF"/>
                </a:solidFill>
                <a:latin typeface="Open Sauce Light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19049"/>
              <a:ext cx="4025756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en-US" sz="2500" spc="100" dirty="0">
                  <a:solidFill>
                    <a:srgbClr val="FFFFFF"/>
                  </a:solidFill>
                  <a:latin typeface="Open Sauce Light Bold"/>
                </a:rPr>
                <a:t>Ana Clara Godoy</a:t>
              </a:r>
            </a:p>
          </p:txBody>
        </p:sp>
      </p:grpSp>
      <p:pic>
        <p:nvPicPr>
          <p:cNvPr id="30" name="Imagem 29" descr="Homem de camisa preta&#10;&#10;Descrição gerada automaticamente">
            <a:extLst>
              <a:ext uri="{FF2B5EF4-FFF2-40B4-BE49-F238E27FC236}">
                <a16:creationId xmlns:a16="http://schemas.microsoft.com/office/drawing/2014/main" id="{B7945331-912E-4F09-9D5B-DE3972CADD9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7" t="8140" r="9861" b="36013"/>
          <a:stretch/>
        </p:blipFill>
        <p:spPr>
          <a:xfrm>
            <a:off x="3614477" y="4982277"/>
            <a:ext cx="1517905" cy="1517904"/>
          </a:xfrm>
          <a:prstGeom prst="ellipse">
            <a:avLst/>
          </a:prstGeom>
        </p:spPr>
      </p:pic>
      <p:pic>
        <p:nvPicPr>
          <p:cNvPr id="35" name="Imagem 34" descr="Mulher com a mão no rosto&#10;&#10;Descrição gerada automaticamente com confiança média">
            <a:extLst>
              <a:ext uri="{FF2B5EF4-FFF2-40B4-BE49-F238E27FC236}">
                <a16:creationId xmlns:a16="http://schemas.microsoft.com/office/drawing/2014/main" id="{51675FC0-D235-4814-8615-36F9422D14B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" t="10991" r="63" b="14103"/>
          <a:stretch/>
        </p:blipFill>
        <p:spPr>
          <a:xfrm>
            <a:off x="8327787" y="4982277"/>
            <a:ext cx="1517904" cy="1517904"/>
          </a:xfrm>
          <a:prstGeom prst="ellipse">
            <a:avLst/>
          </a:prstGeom>
        </p:spPr>
      </p:pic>
      <p:pic>
        <p:nvPicPr>
          <p:cNvPr id="37" name="Imagem 36" descr="Mulher com cabelos longos&#10;&#10;Descrição gerada automaticamente">
            <a:extLst>
              <a:ext uri="{FF2B5EF4-FFF2-40B4-BE49-F238E27FC236}">
                <a16:creationId xmlns:a16="http://schemas.microsoft.com/office/drawing/2014/main" id="{2008734B-2EEA-46F3-92EA-0C0C2D46DB1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" t="4899" r="-236" b="20101"/>
          <a:stretch/>
        </p:blipFill>
        <p:spPr>
          <a:xfrm>
            <a:off x="13095062" y="4982277"/>
            <a:ext cx="1517904" cy="1517904"/>
          </a:xfrm>
          <a:prstGeom prst="ellipse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6" y="4841768"/>
            <a:ext cx="749556" cy="615553"/>
            <a:chOff x="-1" y="-9525"/>
            <a:chExt cx="999407" cy="820737"/>
          </a:xfrm>
        </p:grpSpPr>
        <p:sp>
          <p:nvSpPr>
            <p:cNvPr id="7" name="TextBox 7"/>
            <p:cNvSpPr txBox="1"/>
            <p:nvPr/>
          </p:nvSpPr>
          <p:spPr>
            <a:xfrm>
              <a:off x="394146" y="-9525"/>
              <a:ext cx="605260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12</a:t>
              </a:r>
            </a:p>
            <a:p>
              <a:pPr algn="r">
                <a:lnSpc>
                  <a:spcPts val="2400"/>
                </a:lnSpc>
              </a:pPr>
              <a:endParaRPr lang="en-US" sz="2000" spc="200" dirty="0">
                <a:solidFill>
                  <a:srgbClr val="000000"/>
                </a:solidFill>
                <a:latin typeface="Glacial Indifference Bold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F90F58EA-5F31-4535-BE47-25D71B4B8C3F}"/>
              </a:ext>
            </a:extLst>
          </p:cNvPr>
          <p:cNvSpPr txBox="1"/>
          <p:nvPr/>
        </p:nvSpPr>
        <p:spPr>
          <a:xfrm>
            <a:off x="7184801" y="51701"/>
            <a:ext cx="3908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Glacial Indifference" panose="020B0604020202020204" charset="0"/>
              </a:rPr>
              <a:t>Vendo e fazendo um curso</a:t>
            </a:r>
          </a:p>
        </p:txBody>
      </p:sp>
      <p:pic>
        <p:nvPicPr>
          <p:cNvPr id="12" name="Imagem 11" descr="Forma&#10;&#10;Descrição gerada automaticamente com confiança média">
            <a:extLst>
              <a:ext uri="{FF2B5EF4-FFF2-40B4-BE49-F238E27FC236}">
                <a16:creationId xmlns:a16="http://schemas.microsoft.com/office/drawing/2014/main" id="{D0AC1148-8F9A-47C2-94EA-C7755C6F52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333567"/>
            <a:ext cx="12954000" cy="729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43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6" y="4841768"/>
            <a:ext cx="749556" cy="615553"/>
            <a:chOff x="-1" y="-9525"/>
            <a:chExt cx="999407" cy="820737"/>
          </a:xfrm>
        </p:grpSpPr>
        <p:sp>
          <p:nvSpPr>
            <p:cNvPr id="7" name="TextBox 7"/>
            <p:cNvSpPr txBox="1"/>
            <p:nvPr/>
          </p:nvSpPr>
          <p:spPr>
            <a:xfrm>
              <a:off x="394146" y="-9525"/>
              <a:ext cx="605260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12</a:t>
              </a:r>
            </a:p>
            <a:p>
              <a:pPr algn="r">
                <a:lnSpc>
                  <a:spcPts val="2400"/>
                </a:lnSpc>
              </a:pPr>
              <a:endParaRPr lang="en-US" sz="2000" spc="200" dirty="0">
                <a:solidFill>
                  <a:srgbClr val="000000"/>
                </a:solidFill>
                <a:latin typeface="Glacial Indifference Bold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794CC98-2DF8-4640-87B3-EBB649CB02C3}"/>
              </a:ext>
            </a:extLst>
          </p:cNvPr>
          <p:cNvSpPr txBox="1"/>
          <p:nvPr/>
        </p:nvSpPr>
        <p:spPr>
          <a:xfrm>
            <a:off x="7740959" y="97463"/>
            <a:ext cx="2794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Glacial Indifference" panose="020B0604020202020204" charset="0"/>
              </a:rPr>
              <a:t>Vendo o progresso</a:t>
            </a:r>
          </a:p>
        </p:txBody>
      </p:sp>
      <p:pic>
        <p:nvPicPr>
          <p:cNvPr id="13" name="Imagem 12" descr="Forma&#10;&#10;Descrição gerada automaticamente com confiança média">
            <a:extLst>
              <a:ext uri="{FF2B5EF4-FFF2-40B4-BE49-F238E27FC236}">
                <a16:creationId xmlns:a16="http://schemas.microsoft.com/office/drawing/2014/main" id="{35B718F9-F3ED-4748-BD03-D08C490DE8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523" y="1406532"/>
            <a:ext cx="12694953" cy="715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65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6" y="4841768"/>
            <a:ext cx="749556" cy="615553"/>
            <a:chOff x="-1" y="-9525"/>
            <a:chExt cx="999407" cy="820737"/>
          </a:xfrm>
        </p:grpSpPr>
        <p:sp>
          <p:nvSpPr>
            <p:cNvPr id="7" name="TextBox 7"/>
            <p:cNvSpPr txBox="1"/>
            <p:nvPr/>
          </p:nvSpPr>
          <p:spPr>
            <a:xfrm>
              <a:off x="394146" y="-9525"/>
              <a:ext cx="605260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99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12</a:t>
              </a:r>
            </a:p>
            <a:p>
              <a:pPr algn="r">
                <a:lnSpc>
                  <a:spcPts val="2400"/>
                </a:lnSpc>
              </a:pPr>
              <a:endParaRPr lang="en-US" sz="2000" spc="200" dirty="0">
                <a:solidFill>
                  <a:srgbClr val="000000"/>
                </a:solidFill>
                <a:latin typeface="Glacial Indifference Bold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794CC98-2DF8-4640-87B3-EBB649CB02C3}"/>
              </a:ext>
            </a:extLst>
          </p:cNvPr>
          <p:cNvSpPr txBox="1"/>
          <p:nvPr/>
        </p:nvSpPr>
        <p:spPr>
          <a:xfrm>
            <a:off x="6945128" y="73588"/>
            <a:ext cx="4397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Glacial Indifference" panose="020B0604020202020204" charset="0"/>
              </a:rPr>
              <a:t>Vendo cursos, turmas e alunos</a:t>
            </a:r>
          </a:p>
        </p:txBody>
      </p:sp>
      <p:pic>
        <p:nvPicPr>
          <p:cNvPr id="13" name="Imagem 12" descr="Forma&#10;&#10;Descrição gerada automaticamente com confiança média">
            <a:extLst>
              <a:ext uri="{FF2B5EF4-FFF2-40B4-BE49-F238E27FC236}">
                <a16:creationId xmlns:a16="http://schemas.microsoft.com/office/drawing/2014/main" id="{1B75236A-E328-4413-BFB8-26492A4B67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265" y="1371766"/>
            <a:ext cx="12935469" cy="728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8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536071" y="2018713"/>
            <a:ext cx="6069091" cy="6319087"/>
            <a:chOff x="0" y="0"/>
            <a:chExt cx="8092121" cy="8425450"/>
          </a:xfrm>
        </p:grpSpPr>
        <p:sp>
          <p:nvSpPr>
            <p:cNvPr id="7" name="TextBox 7"/>
            <p:cNvSpPr txBox="1"/>
            <p:nvPr/>
          </p:nvSpPr>
          <p:spPr>
            <a:xfrm>
              <a:off x="0" y="2657194"/>
              <a:ext cx="8092121" cy="1738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00"/>
                </a:lnSpc>
              </a:pPr>
              <a:r>
                <a:rPr lang="en-US" sz="9000" dirty="0">
                  <a:solidFill>
                    <a:srgbClr val="000000"/>
                  </a:solidFill>
                  <a:latin typeface="Glacial Indifference"/>
                </a:rPr>
                <a:t>Burndown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925411" y="4523626"/>
              <a:ext cx="4241298" cy="1231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150"/>
                </a:lnSpc>
              </a:pPr>
              <a:r>
                <a:rPr lang="en-US" sz="6500" dirty="0" err="1">
                  <a:solidFill>
                    <a:srgbClr val="000000"/>
                  </a:solidFill>
                  <a:latin typeface="Glacial Indifference"/>
                </a:rPr>
                <a:t>Parte</a:t>
              </a:r>
              <a:r>
                <a:rPr lang="en-US" sz="6500" dirty="0">
                  <a:solidFill>
                    <a:srgbClr val="000000"/>
                  </a:solidFill>
                  <a:latin typeface="Glacial Indifference"/>
                </a:rPr>
                <a:t> 04</a:t>
              </a:r>
            </a:p>
          </p:txBody>
        </p:sp>
        <p:sp>
          <p:nvSpPr>
            <p:cNvPr id="9" name="AutoShape 9"/>
            <p:cNvSpPr/>
            <p:nvPr/>
          </p:nvSpPr>
          <p:spPr>
            <a:xfrm rot="-10800000">
              <a:off x="4033361" y="0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0" name="AutoShape 10"/>
            <p:cNvSpPr/>
            <p:nvPr/>
          </p:nvSpPr>
          <p:spPr>
            <a:xfrm rot="-10800000">
              <a:off x="4033361" y="6462235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12" name="TextBox 12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14</a:t>
              </a:r>
            </a:p>
          </p:txBody>
        </p:sp>
        <p:sp>
          <p:nvSpPr>
            <p:cNvPr id="13" name="AutoShape 13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301877" y="1626910"/>
            <a:ext cx="8065814" cy="763139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12" name="TextBox 12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15</a:t>
              </a:r>
            </a:p>
          </p:txBody>
        </p:sp>
        <p:sp>
          <p:nvSpPr>
            <p:cNvPr id="13" name="AutoShape 13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pic>
        <p:nvPicPr>
          <p:cNvPr id="18" name="Imagem 17" descr="Gráfico, Gráfico de linhas&#10;&#10;Descrição gerada automaticamente">
            <a:extLst>
              <a:ext uri="{FF2B5EF4-FFF2-40B4-BE49-F238E27FC236}">
                <a16:creationId xmlns:a16="http://schemas.microsoft.com/office/drawing/2014/main" id="{EB2EC658-1617-440F-9E05-2E28ECEEB3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080" y="1166458"/>
            <a:ext cx="12805839" cy="795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55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8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67335" y="2848252"/>
            <a:ext cx="5780302" cy="4646004"/>
            <a:chOff x="0" y="57149"/>
            <a:chExt cx="7707069" cy="6194671"/>
          </a:xfrm>
        </p:grpSpPr>
        <p:sp>
          <p:nvSpPr>
            <p:cNvPr id="3" name="TextBox 3"/>
            <p:cNvSpPr txBox="1"/>
            <p:nvPr/>
          </p:nvSpPr>
          <p:spPr>
            <a:xfrm>
              <a:off x="0" y="57149"/>
              <a:ext cx="7707069" cy="2633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00"/>
                </a:lnSpc>
              </a:pPr>
              <a:r>
                <a:rPr lang="en-US" sz="7000" dirty="0" err="1">
                  <a:solidFill>
                    <a:srgbClr val="FFFFFF"/>
                  </a:solidFill>
                  <a:latin typeface="Glacial Indifference"/>
                </a:rPr>
                <a:t>Obrigada</a:t>
              </a:r>
              <a:r>
                <a:rPr lang="en-US" sz="7000" dirty="0">
                  <a:solidFill>
                    <a:srgbClr val="FFFFFF"/>
                  </a:solidFill>
                  <a:latin typeface="Glacial Indifference"/>
                </a:rPr>
                <a:t> pela </a:t>
              </a:r>
              <a:r>
                <a:rPr lang="en-US" sz="7000" dirty="0" err="1">
                  <a:solidFill>
                    <a:srgbClr val="FFFFFF"/>
                  </a:solidFill>
                  <a:latin typeface="Glacial Indifference"/>
                </a:rPr>
                <a:t>atenção</a:t>
              </a:r>
              <a:r>
                <a:rPr lang="en-US" sz="7000" dirty="0">
                  <a:solidFill>
                    <a:srgbClr val="FFFFFF"/>
                  </a:solidFill>
                  <a:latin typeface="Glacial Indifference"/>
                </a:rPr>
                <a:t>!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370963"/>
              <a:ext cx="7707069" cy="18808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00"/>
                </a:lnSpc>
              </a:pPr>
              <a:r>
                <a:rPr lang="pt-BR" sz="5000" dirty="0">
                  <a:solidFill>
                    <a:srgbClr val="FFFFFF"/>
                  </a:solidFill>
                  <a:latin typeface="Glacial Indifference"/>
                </a:rPr>
                <a:t>QR </a:t>
              </a:r>
              <a:r>
                <a:rPr lang="pt-BR" sz="5000" dirty="0" err="1">
                  <a:solidFill>
                    <a:srgbClr val="FFFFFF"/>
                  </a:solidFill>
                  <a:latin typeface="Glacial Indifference"/>
                </a:rPr>
                <a:t>Code</a:t>
              </a:r>
              <a:r>
                <a:rPr lang="pt-BR" sz="5000" dirty="0">
                  <a:solidFill>
                    <a:srgbClr val="FFFFFF"/>
                  </a:solidFill>
                  <a:latin typeface="Glacial Indifference"/>
                </a:rPr>
                <a:t> do nosso repositório:</a:t>
              </a:r>
              <a:endParaRPr lang="en-US" sz="5000" dirty="0">
                <a:solidFill>
                  <a:srgbClr val="FFFFFF"/>
                </a:solidFill>
                <a:latin typeface="Glacial Indifference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18" name="Group 18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19" name="TextBox 19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FFFFFF"/>
                  </a:solidFill>
                  <a:latin typeface="Glacial Indifference Bold"/>
                </a:rPr>
                <a:t>15</a:t>
              </a:r>
            </a:p>
          </p:txBody>
        </p:sp>
        <p:sp>
          <p:nvSpPr>
            <p:cNvPr id="20" name="AutoShape 20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FFFFFF"/>
            </a:solidFill>
          </p:spPr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pic>
        <p:nvPicPr>
          <p:cNvPr id="23" name="Imagem 22" descr="Código QR&#10;&#10;Descrição gerada automaticamente">
            <a:extLst>
              <a:ext uri="{FF2B5EF4-FFF2-40B4-BE49-F238E27FC236}">
                <a16:creationId xmlns:a16="http://schemas.microsoft.com/office/drawing/2014/main" id="{2B75ADDD-BA50-48E7-AEF6-78412E3739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2253349"/>
            <a:ext cx="5780301" cy="57803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7" name="TextBox 7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FFFFFF"/>
                  </a:solidFill>
                  <a:latin typeface="Glacial Indifference Bold"/>
                </a:rPr>
                <a:t>03</a:t>
              </a: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FFFFFF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4979778" y="1523566"/>
            <a:ext cx="8328444" cy="2406303"/>
            <a:chOff x="0" y="0"/>
            <a:chExt cx="11104593" cy="320840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85725"/>
              <a:ext cx="11104593" cy="1729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899"/>
                </a:lnSpc>
              </a:pPr>
              <a:r>
                <a:rPr lang="en-US" sz="8999" dirty="0" err="1">
                  <a:solidFill>
                    <a:srgbClr val="FFFFFF"/>
                  </a:solidFill>
                  <a:latin typeface="Glacial Indifference"/>
                </a:rPr>
                <a:t>Integrantes</a:t>
              </a:r>
              <a:endParaRPr lang="en-US" sz="8999" dirty="0">
                <a:solidFill>
                  <a:srgbClr val="FFFFFF"/>
                </a:solidFill>
                <a:latin typeface="Glacial Indifference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311172" y="2060502"/>
              <a:ext cx="6482249" cy="1147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6000" dirty="0" err="1">
                  <a:solidFill>
                    <a:srgbClr val="FFFFFF"/>
                  </a:solidFill>
                  <a:latin typeface="Glacial Indifference"/>
                </a:rPr>
                <a:t>Equipe</a:t>
              </a:r>
              <a:r>
                <a:rPr lang="en-US" sz="6000" dirty="0">
                  <a:solidFill>
                    <a:srgbClr val="FFFFFF"/>
                  </a:solidFill>
                  <a:latin typeface="Glacial Indifference"/>
                </a:rPr>
                <a:t> RGBA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585703" y="6849255"/>
            <a:ext cx="3043636" cy="1183376"/>
            <a:chOff x="0" y="-19049"/>
            <a:chExt cx="4058181" cy="1577834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19049"/>
              <a:ext cx="4058181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pt-BR" sz="2500" spc="100" dirty="0">
                  <a:solidFill>
                    <a:srgbClr val="FFFFFF"/>
                  </a:solidFill>
                  <a:latin typeface="Open Sauce Light Bold"/>
                </a:rPr>
                <a:t>Bárbara </a:t>
              </a:r>
              <a:r>
                <a:rPr lang="pt-BR" sz="2500" spc="100" dirty="0" err="1">
                  <a:solidFill>
                    <a:srgbClr val="FFFFFF"/>
                  </a:solidFill>
                  <a:latin typeface="Open Sauce Light Bold"/>
                </a:rPr>
                <a:t>Bidetti</a:t>
              </a:r>
              <a:endParaRPr lang="en-US" sz="2500" spc="100" dirty="0">
                <a:solidFill>
                  <a:srgbClr val="FFFFFF"/>
                </a:solidFill>
                <a:latin typeface="Open Sauce Light 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14425" y="702140"/>
              <a:ext cx="3429330" cy="856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sz="2000" spc="80" dirty="0">
                  <a:solidFill>
                    <a:srgbClr val="FFFFFF"/>
                  </a:solidFill>
                  <a:latin typeface="Open Sauce Light"/>
                </a:rPr>
                <a:t>Time de </a:t>
              </a:r>
              <a:r>
                <a:rPr lang="en-US" sz="2000" spc="80" dirty="0" err="1">
                  <a:solidFill>
                    <a:srgbClr val="FFFFFF"/>
                  </a:solidFill>
                  <a:latin typeface="Open Sauce Light"/>
                </a:rPr>
                <a:t>desenvolvimento</a:t>
              </a:r>
              <a:endParaRPr lang="en-US" sz="2000" spc="80" dirty="0">
                <a:solidFill>
                  <a:srgbClr val="FFFFFF"/>
                </a:solidFill>
                <a:latin typeface="Open Sauce Light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936683" y="6849255"/>
            <a:ext cx="2946359" cy="1183377"/>
            <a:chOff x="0" y="-19049"/>
            <a:chExt cx="3928479" cy="1577834"/>
          </a:xfrm>
        </p:grpSpPr>
        <p:sp>
          <p:nvSpPr>
            <p:cNvPr id="21" name="TextBox 21"/>
            <p:cNvSpPr txBox="1"/>
            <p:nvPr/>
          </p:nvSpPr>
          <p:spPr>
            <a:xfrm>
              <a:off x="249573" y="702140"/>
              <a:ext cx="3429331" cy="856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sz="2000" spc="80" dirty="0">
                  <a:solidFill>
                    <a:srgbClr val="FFFFFF"/>
                  </a:solidFill>
                  <a:latin typeface="Open Sauce Light"/>
                </a:rPr>
                <a:t>Time de </a:t>
              </a:r>
              <a:r>
                <a:rPr lang="en-US" sz="2000" spc="80" dirty="0" err="1">
                  <a:solidFill>
                    <a:srgbClr val="FFFFFF"/>
                  </a:solidFill>
                  <a:latin typeface="Open Sauce Light"/>
                </a:rPr>
                <a:t>desenvolvimento</a:t>
              </a:r>
              <a:endParaRPr lang="en-US" sz="2000" spc="80" dirty="0">
                <a:solidFill>
                  <a:srgbClr val="FFFFFF"/>
                </a:solidFill>
                <a:latin typeface="Open Sauce Light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9049"/>
              <a:ext cx="3928479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pt-BR" sz="2500" spc="100" dirty="0">
                  <a:solidFill>
                    <a:srgbClr val="FFFFFF"/>
                  </a:solidFill>
                  <a:latin typeface="Open Sauce Light Bold"/>
                </a:rPr>
                <a:t>Anna Yamada</a:t>
              </a:r>
              <a:endParaRPr lang="en-US" sz="2500" spc="100" dirty="0">
                <a:solidFill>
                  <a:srgbClr val="FFFFFF"/>
                </a:solidFill>
                <a:latin typeface="Open Sauce Light Bold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332000" y="6849255"/>
            <a:ext cx="3019317" cy="1183376"/>
            <a:chOff x="0" y="-19049"/>
            <a:chExt cx="4025756" cy="1577834"/>
          </a:xfrm>
        </p:grpSpPr>
        <p:sp>
          <p:nvSpPr>
            <p:cNvPr id="26" name="TextBox 26"/>
            <p:cNvSpPr txBox="1"/>
            <p:nvPr/>
          </p:nvSpPr>
          <p:spPr>
            <a:xfrm>
              <a:off x="298213" y="702140"/>
              <a:ext cx="3429331" cy="856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sz="2000" spc="80" dirty="0">
                  <a:solidFill>
                    <a:srgbClr val="FFFFFF"/>
                  </a:solidFill>
                  <a:latin typeface="Open Sauce Light"/>
                </a:rPr>
                <a:t>Time de </a:t>
              </a:r>
              <a:r>
                <a:rPr lang="en-US" sz="2000" spc="80" dirty="0" err="1">
                  <a:solidFill>
                    <a:srgbClr val="FFFFFF"/>
                  </a:solidFill>
                  <a:latin typeface="Open Sauce Light"/>
                </a:rPr>
                <a:t>desenvolvimento</a:t>
              </a:r>
              <a:endParaRPr lang="en-US" sz="2000" spc="80" dirty="0">
                <a:solidFill>
                  <a:srgbClr val="FFFFFF"/>
                </a:solidFill>
                <a:latin typeface="Open Sauce Light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19049"/>
              <a:ext cx="4025756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en-US" sz="2500" spc="100" dirty="0">
                  <a:solidFill>
                    <a:srgbClr val="FFFFFF"/>
                  </a:solidFill>
                  <a:latin typeface="Open Sauce Light Bold"/>
                </a:rPr>
                <a:t>Felipe Silva</a:t>
              </a:r>
            </a:p>
          </p:txBody>
        </p:sp>
      </p:grpSp>
      <p:pic>
        <p:nvPicPr>
          <p:cNvPr id="29" name="Imagem 28" descr="Mulher de cabelo comprido&#10;&#10;Descrição gerada automaticamente">
            <a:extLst>
              <a:ext uri="{FF2B5EF4-FFF2-40B4-BE49-F238E27FC236}">
                <a16:creationId xmlns:a16="http://schemas.microsoft.com/office/drawing/2014/main" id="{FB7A7205-4E2B-4A97-8436-5C7A6DC23D0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" t="7867" r="-584" b="23071"/>
          <a:stretch/>
        </p:blipFill>
        <p:spPr>
          <a:xfrm>
            <a:off x="3650910" y="4982277"/>
            <a:ext cx="1517904" cy="1517904"/>
          </a:xfrm>
          <a:prstGeom prst="ellipse">
            <a:avLst/>
          </a:prstGeom>
        </p:spPr>
      </p:pic>
      <p:pic>
        <p:nvPicPr>
          <p:cNvPr id="31" name="Imagem 30" descr="Mulher sorrindo pousando para foto&#10;&#10;Descrição gerada automaticamente">
            <a:extLst>
              <a:ext uri="{FF2B5EF4-FFF2-40B4-BE49-F238E27FC236}">
                <a16:creationId xmlns:a16="http://schemas.microsoft.com/office/drawing/2014/main" id="{37BAB16A-56B9-4944-BA89-09986A62A12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5" b="21095"/>
          <a:stretch/>
        </p:blipFill>
        <p:spPr>
          <a:xfrm>
            <a:off x="8348569" y="4996291"/>
            <a:ext cx="1517904" cy="1517904"/>
          </a:xfrm>
          <a:prstGeom prst="ellipse">
            <a:avLst/>
          </a:prstGeom>
        </p:spPr>
      </p:pic>
      <p:pic>
        <p:nvPicPr>
          <p:cNvPr id="33" name="Imagem 32" descr="Homem com óculos de grau&#10;&#10;Descrição gerada automaticamente">
            <a:extLst>
              <a:ext uri="{FF2B5EF4-FFF2-40B4-BE49-F238E27FC236}">
                <a16:creationId xmlns:a16="http://schemas.microsoft.com/office/drawing/2014/main" id="{1E097D1F-538F-4DFC-98F5-E87725F08E4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" t="8297" r="-494" b="19917"/>
          <a:stretch/>
        </p:blipFill>
        <p:spPr>
          <a:xfrm>
            <a:off x="13082706" y="4984083"/>
            <a:ext cx="1517904" cy="151790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61514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7" name="TextBox 7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FFFFFF"/>
                  </a:solidFill>
                  <a:latin typeface="Glacial Indifference Bold"/>
                </a:rPr>
                <a:t>04</a:t>
              </a: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FFFFFF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4979778" y="1523566"/>
            <a:ext cx="8328444" cy="2406303"/>
            <a:chOff x="0" y="0"/>
            <a:chExt cx="11104593" cy="320840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85725"/>
              <a:ext cx="11104593" cy="1729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899"/>
                </a:lnSpc>
              </a:pPr>
              <a:r>
                <a:rPr lang="en-US" sz="8999" dirty="0" err="1">
                  <a:solidFill>
                    <a:srgbClr val="FFFFFF"/>
                  </a:solidFill>
                  <a:latin typeface="Glacial Indifference"/>
                </a:rPr>
                <a:t>Integrantes</a:t>
              </a:r>
              <a:endParaRPr lang="en-US" sz="8999" dirty="0">
                <a:solidFill>
                  <a:srgbClr val="FFFFFF"/>
                </a:solidFill>
                <a:latin typeface="Glacial Indifference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311172" y="2060502"/>
              <a:ext cx="6482249" cy="1147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6000" dirty="0" err="1">
                  <a:solidFill>
                    <a:srgbClr val="FFFFFF"/>
                  </a:solidFill>
                  <a:latin typeface="Glacial Indifference"/>
                </a:rPr>
                <a:t>Equipe</a:t>
              </a:r>
              <a:r>
                <a:rPr lang="en-US" sz="6000" dirty="0">
                  <a:solidFill>
                    <a:srgbClr val="FFFFFF"/>
                  </a:solidFill>
                  <a:latin typeface="Glacial Indifference"/>
                </a:rPr>
                <a:t> RGBA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062764" y="6696855"/>
            <a:ext cx="3043636" cy="1183376"/>
            <a:chOff x="0" y="-19049"/>
            <a:chExt cx="4058181" cy="1577834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19049"/>
              <a:ext cx="4058181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pt-BR" sz="2500" spc="100" dirty="0">
                  <a:solidFill>
                    <a:srgbClr val="FFFFFF"/>
                  </a:solidFill>
                  <a:latin typeface="Open Sauce Light Bold"/>
                </a:rPr>
                <a:t>Rafael Furtado</a:t>
              </a:r>
              <a:endParaRPr lang="en-US" sz="2500" spc="100" dirty="0">
                <a:solidFill>
                  <a:srgbClr val="FFFFFF"/>
                </a:solidFill>
                <a:latin typeface="Open Sauce Light 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14425" y="702140"/>
              <a:ext cx="3429330" cy="856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sz="2000" spc="80" dirty="0">
                  <a:solidFill>
                    <a:srgbClr val="FFFFFF"/>
                  </a:solidFill>
                  <a:latin typeface="Open Sauce Light"/>
                </a:rPr>
                <a:t>Time de </a:t>
              </a:r>
              <a:r>
                <a:rPr lang="en-US" sz="2000" spc="80" dirty="0" err="1">
                  <a:solidFill>
                    <a:srgbClr val="FFFFFF"/>
                  </a:solidFill>
                  <a:latin typeface="Open Sauce Light"/>
                </a:rPr>
                <a:t>desenvolvimento</a:t>
              </a:r>
              <a:endParaRPr lang="en-US" sz="2000" spc="80" dirty="0">
                <a:solidFill>
                  <a:srgbClr val="FFFFFF"/>
                </a:solidFill>
                <a:latin typeface="Open Sauce Light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413744" y="6696855"/>
            <a:ext cx="2946359" cy="1183377"/>
            <a:chOff x="0" y="-19049"/>
            <a:chExt cx="3928479" cy="1577834"/>
          </a:xfrm>
        </p:grpSpPr>
        <p:sp>
          <p:nvSpPr>
            <p:cNvPr id="21" name="TextBox 21"/>
            <p:cNvSpPr txBox="1"/>
            <p:nvPr/>
          </p:nvSpPr>
          <p:spPr>
            <a:xfrm>
              <a:off x="249573" y="702140"/>
              <a:ext cx="3429331" cy="856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sz="2000" spc="80" dirty="0">
                  <a:solidFill>
                    <a:srgbClr val="FFFFFF"/>
                  </a:solidFill>
                  <a:latin typeface="Open Sauce Light"/>
                </a:rPr>
                <a:t>Time de </a:t>
              </a:r>
              <a:r>
                <a:rPr lang="en-US" sz="2000" spc="80" dirty="0" err="1">
                  <a:solidFill>
                    <a:srgbClr val="FFFFFF"/>
                  </a:solidFill>
                  <a:latin typeface="Open Sauce Light"/>
                </a:rPr>
                <a:t>desenvolvimento</a:t>
              </a:r>
              <a:endParaRPr lang="en-US" sz="2000" spc="80" dirty="0">
                <a:solidFill>
                  <a:srgbClr val="FFFFFF"/>
                </a:solidFill>
                <a:latin typeface="Open Sauce Light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9049"/>
              <a:ext cx="3928479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pt-BR" sz="2500" spc="100" dirty="0">
                  <a:solidFill>
                    <a:srgbClr val="FFFFFF"/>
                  </a:solidFill>
                  <a:latin typeface="Open Sauce Light Bold"/>
                </a:rPr>
                <a:t>Nicholas Roque</a:t>
              </a:r>
              <a:endParaRPr lang="en-US" sz="2500" spc="100" dirty="0">
                <a:solidFill>
                  <a:srgbClr val="FFFFFF"/>
                </a:solidFill>
                <a:latin typeface="Open Sauce Light Bold"/>
              </a:endParaRPr>
            </a:p>
          </p:txBody>
        </p:sp>
      </p:grpSp>
      <p:pic>
        <p:nvPicPr>
          <p:cNvPr id="24" name="Imagem 23" descr="Homem com óculos de grau&#10;&#10;Descrição gerada automaticamente">
            <a:extLst>
              <a:ext uri="{FF2B5EF4-FFF2-40B4-BE49-F238E27FC236}">
                <a16:creationId xmlns:a16="http://schemas.microsoft.com/office/drawing/2014/main" id="{827FE4F2-6F0A-4F5C-A3E3-648BC257496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" b="21453"/>
          <a:stretch/>
        </p:blipFill>
        <p:spPr>
          <a:xfrm>
            <a:off x="6127971" y="4991100"/>
            <a:ext cx="1517904" cy="1517904"/>
          </a:xfrm>
          <a:prstGeom prst="ellipse">
            <a:avLst/>
          </a:prstGeom>
        </p:spPr>
      </p:pic>
      <p:pic>
        <p:nvPicPr>
          <p:cNvPr id="26" name="Imagem 25" descr="Pessoa posando para foto&#10;&#10;Descrição gerada automaticamente">
            <a:extLst>
              <a:ext uri="{FF2B5EF4-FFF2-40B4-BE49-F238E27FC236}">
                <a16:creationId xmlns:a16="http://schemas.microsoft.com/office/drawing/2014/main" id="{6A3A1E9C-67C2-459B-A098-FD2536BFBD4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" t="4487" r="-817" b="21139"/>
          <a:stretch/>
        </p:blipFill>
        <p:spPr>
          <a:xfrm>
            <a:off x="10815891" y="4991100"/>
            <a:ext cx="1517904" cy="151790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35586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7" name="TextBox 7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05</a:t>
              </a: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08919" y="2018713"/>
            <a:ext cx="6626123" cy="676135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9432114" y="2014436"/>
            <a:ext cx="6069091" cy="6327642"/>
            <a:chOff x="0" y="0"/>
            <a:chExt cx="8092121" cy="843685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2657194"/>
              <a:ext cx="8092121" cy="1738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00"/>
                </a:lnSpc>
              </a:pPr>
              <a:r>
                <a:rPr lang="en-US" sz="9000" dirty="0" err="1">
                  <a:solidFill>
                    <a:srgbClr val="000000"/>
                  </a:solidFill>
                  <a:latin typeface="Glacial Indifference"/>
                </a:rPr>
                <a:t>Desafio</a:t>
              </a:r>
              <a:endParaRPr lang="en-US" sz="9000" dirty="0">
                <a:solidFill>
                  <a:srgbClr val="000000"/>
                </a:solidFill>
                <a:latin typeface="Glacial Indifference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978052" y="4512543"/>
              <a:ext cx="3813689" cy="1231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150"/>
                </a:lnSpc>
              </a:pPr>
              <a:r>
                <a:rPr lang="en-US" sz="6500" dirty="0" err="1">
                  <a:solidFill>
                    <a:srgbClr val="000000"/>
                  </a:solidFill>
                  <a:latin typeface="Glacial Indifference"/>
                </a:rPr>
                <a:t>Parte</a:t>
              </a:r>
              <a:r>
                <a:rPr lang="en-US" sz="6500" dirty="0">
                  <a:solidFill>
                    <a:srgbClr val="000000"/>
                  </a:solidFill>
                  <a:latin typeface="Glacial Indifference"/>
                </a:rPr>
                <a:t> 01</a:t>
              </a:r>
            </a:p>
          </p:txBody>
        </p:sp>
        <p:sp>
          <p:nvSpPr>
            <p:cNvPr id="14" name="AutoShape 14"/>
            <p:cNvSpPr/>
            <p:nvPr/>
          </p:nvSpPr>
          <p:spPr>
            <a:xfrm rot="-10800000">
              <a:off x="4033361" y="0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5" name="AutoShape 15"/>
            <p:cNvSpPr/>
            <p:nvPr/>
          </p:nvSpPr>
          <p:spPr>
            <a:xfrm rot="-10800000">
              <a:off x="4033361" y="6473642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187631" y="3674021"/>
            <a:ext cx="4604065" cy="670751"/>
            <a:chOff x="0" y="0"/>
            <a:chExt cx="6138753" cy="894335"/>
          </a:xfrm>
        </p:grpSpPr>
        <p:grpSp>
          <p:nvGrpSpPr>
            <p:cNvPr id="7" name="Group 7"/>
            <p:cNvGrpSpPr/>
            <p:nvPr/>
          </p:nvGrpSpPr>
          <p:grpSpPr>
            <a:xfrm rot="5400000">
              <a:off x="97682" y="-97682"/>
              <a:ext cx="894335" cy="1089699"/>
              <a:chOff x="0" y="0"/>
              <a:chExt cx="2354580" cy="286893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 rot="-5400000">
              <a:off x="5146736" y="-97682"/>
              <a:ext cx="894335" cy="1089699"/>
              <a:chOff x="0" y="0"/>
              <a:chExt cx="2354580" cy="286893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353310" cy="2868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2868930">
                    <a:moveTo>
                      <a:pt x="784860" y="2801620"/>
                    </a:moveTo>
                    <a:cubicBezTo>
                      <a:pt x="905510" y="2842260"/>
                      <a:pt x="1042670" y="2868930"/>
                      <a:pt x="1177290" y="2868930"/>
                    </a:cubicBezTo>
                    <a:cubicBezTo>
                      <a:pt x="1311910" y="2868930"/>
                      <a:pt x="1441450" y="2846070"/>
                      <a:pt x="1560830" y="2805430"/>
                    </a:cubicBezTo>
                    <a:cubicBezTo>
                      <a:pt x="1563370" y="2804160"/>
                      <a:pt x="1565910" y="2804160"/>
                      <a:pt x="1568450" y="2802890"/>
                    </a:cubicBezTo>
                    <a:cubicBezTo>
                      <a:pt x="2016760" y="2640330"/>
                      <a:pt x="2346960" y="2211070"/>
                      <a:pt x="2353310" y="170942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708150"/>
                    </a:lnTo>
                    <a:cubicBezTo>
                      <a:pt x="6350" y="2213610"/>
                      <a:pt x="331470" y="2642870"/>
                      <a:pt x="784860" y="280162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698002" y="0"/>
              <a:ext cx="4895902" cy="894335"/>
              <a:chOff x="0" y="0"/>
              <a:chExt cx="1133005" cy="20696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133005" cy="206966"/>
              </a:xfrm>
              <a:custGeom>
                <a:avLst/>
                <a:gdLst/>
                <a:ahLst/>
                <a:cxnLst/>
                <a:rect l="l" t="t" r="r" b="b"/>
                <a:pathLst>
                  <a:path w="1133005" h="206966">
                    <a:moveTo>
                      <a:pt x="0" y="0"/>
                    </a:moveTo>
                    <a:lnTo>
                      <a:pt x="1133005" y="0"/>
                    </a:lnTo>
                    <a:lnTo>
                      <a:pt x="1133005" y="206966"/>
                    </a:lnTo>
                    <a:lnTo>
                      <a:pt x="0" y="20696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1187631" y="2094913"/>
            <a:ext cx="7956369" cy="1269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 dirty="0">
                <a:solidFill>
                  <a:srgbClr val="000000"/>
                </a:solidFill>
                <a:latin typeface="Glacial Indifference"/>
              </a:rPr>
              <a:t>O </a:t>
            </a:r>
            <a:r>
              <a:rPr lang="en-US" sz="9000" dirty="0" err="1">
                <a:solidFill>
                  <a:srgbClr val="000000"/>
                </a:solidFill>
                <a:latin typeface="Glacial Indifference"/>
              </a:rPr>
              <a:t>nosso</a:t>
            </a:r>
            <a:r>
              <a:rPr lang="en-US" sz="90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Glacial Indifference"/>
              </a:rPr>
              <a:t>desafio</a:t>
            </a:r>
            <a:endParaRPr lang="en-US" sz="9000" dirty="0">
              <a:solidFill>
                <a:srgbClr val="000000"/>
              </a:solidFill>
              <a:latin typeface="Glacial Indifference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87631" y="4744113"/>
            <a:ext cx="7821983" cy="100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pt-BR" sz="1800" spc="72" dirty="0">
                <a:solidFill>
                  <a:srgbClr val="000000"/>
                </a:solidFill>
                <a:latin typeface="Open Sauce Light"/>
              </a:rPr>
              <a:t>Nosso cliente possui preocupação em oferecer treinamentos de forma gratuita aos funcionários de organizações. Devemos desenvolver uma plataforma web satisfazê-lo.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16" name="TextBox 16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06</a:t>
              </a:r>
            </a:p>
          </p:txBody>
        </p:sp>
        <p:sp>
          <p:nvSpPr>
            <p:cNvPr id="17" name="AutoShape 17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009614" y="1330318"/>
            <a:ext cx="7301861" cy="808053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450460" y="3804505"/>
            <a:ext cx="3932599" cy="38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2"/>
              </a:lnSpc>
            </a:pPr>
            <a:r>
              <a:rPr lang="en-US" sz="2394" spc="95" dirty="0" err="1">
                <a:solidFill>
                  <a:srgbClr val="FFFFFF"/>
                </a:solidFill>
                <a:latin typeface="Open Sauce Light"/>
              </a:rPr>
              <a:t>Visão</a:t>
            </a:r>
            <a:r>
              <a:rPr lang="en-US" sz="2394" spc="95" dirty="0">
                <a:solidFill>
                  <a:srgbClr val="FFFFFF"/>
                </a:solidFill>
                <a:latin typeface="Open Sauce Light"/>
              </a:rPr>
              <a:t> </a:t>
            </a:r>
            <a:r>
              <a:rPr lang="en-US" sz="2394" spc="95" dirty="0" err="1">
                <a:solidFill>
                  <a:srgbClr val="FFFFFF"/>
                </a:solidFill>
                <a:latin typeface="Open Sauce Light"/>
              </a:rPr>
              <a:t>geral</a:t>
            </a:r>
            <a:r>
              <a:rPr lang="en-US" sz="2394" spc="95" dirty="0">
                <a:solidFill>
                  <a:srgbClr val="FFFFFF"/>
                </a:solidFill>
                <a:latin typeface="Open Sauce Light"/>
              </a:rPr>
              <a:t> do </a:t>
            </a:r>
            <a:r>
              <a:rPr lang="en-US" sz="2394" spc="95" dirty="0" err="1">
                <a:solidFill>
                  <a:srgbClr val="FFFFFF"/>
                </a:solidFill>
                <a:latin typeface="Open Sauce Light"/>
              </a:rPr>
              <a:t>projeto</a:t>
            </a:r>
            <a:endParaRPr lang="en-US" sz="2394" spc="95" dirty="0">
              <a:solidFill>
                <a:srgbClr val="FFFFFF"/>
              </a:solidFill>
              <a:latin typeface="Open Sauce Light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7" name="TextBox 7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07</a:t>
              </a: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435114" y="4221352"/>
            <a:ext cx="1423672" cy="1198452"/>
            <a:chOff x="0" y="0"/>
            <a:chExt cx="1898229" cy="1597936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5646314">
              <a:off x="295205" y="-9981"/>
              <a:ext cx="1485925" cy="161789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69248"/>
              <a:ext cx="1381233" cy="120544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1209592" y="4118616"/>
            <a:ext cx="1279385" cy="1213424"/>
            <a:chOff x="0" y="0"/>
            <a:chExt cx="1705846" cy="161789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485925" cy="161789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421805" y="434431"/>
              <a:ext cx="1284041" cy="1078595"/>
            </a:xfrm>
            <a:prstGeom prst="rect">
              <a:avLst/>
            </a:prstGeom>
          </p:spPr>
        </p:pic>
      </p:grpSp>
      <p:sp>
        <p:nvSpPr>
          <p:cNvPr id="15" name="TextBox 15"/>
          <p:cNvSpPr txBox="1"/>
          <p:nvPr/>
        </p:nvSpPr>
        <p:spPr>
          <a:xfrm>
            <a:off x="5570792" y="2452089"/>
            <a:ext cx="7146415" cy="1285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00"/>
              </a:lnSpc>
            </a:pPr>
            <a:r>
              <a:rPr lang="pt-BR" sz="9000" dirty="0">
                <a:solidFill>
                  <a:srgbClr val="000000"/>
                </a:solidFill>
                <a:latin typeface="Glacial Indifference"/>
              </a:rPr>
              <a:t>R</a:t>
            </a:r>
            <a:r>
              <a:rPr lang="en-US" sz="9000" dirty="0" err="1">
                <a:solidFill>
                  <a:srgbClr val="000000"/>
                </a:solidFill>
                <a:latin typeface="Glacial Indifference"/>
              </a:rPr>
              <a:t>esolução</a:t>
            </a:r>
            <a:endParaRPr lang="en-US" sz="9000" dirty="0">
              <a:solidFill>
                <a:srgbClr val="000000"/>
              </a:solidFill>
              <a:latin typeface="Glacial Indifference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4088958" y="5540395"/>
            <a:ext cx="4383161" cy="1559629"/>
            <a:chOff x="0" y="-19049"/>
            <a:chExt cx="5844215" cy="2079504"/>
          </a:xfrm>
        </p:grpSpPr>
        <p:sp>
          <p:nvSpPr>
            <p:cNvPr id="17" name="TextBox 17"/>
            <p:cNvSpPr txBox="1"/>
            <p:nvPr/>
          </p:nvSpPr>
          <p:spPr>
            <a:xfrm>
              <a:off x="0" y="720089"/>
              <a:ext cx="5844215" cy="13403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pt-BR" spc="72" dirty="0">
                  <a:solidFill>
                    <a:srgbClr val="000000"/>
                  </a:solidFill>
                  <a:latin typeface="Open Sauce Light"/>
                </a:rPr>
                <a:t>E</a:t>
              </a:r>
              <a:r>
                <a:rPr lang="pt-BR" sz="1800" spc="72" dirty="0">
                  <a:solidFill>
                    <a:srgbClr val="000000"/>
                  </a:solidFill>
                  <a:latin typeface="Open Sauce Light"/>
                </a:rPr>
                <a:t>stamos encarregados de desenvolver um LMS, que permitirá upload de cursos </a:t>
              </a:r>
              <a:r>
                <a:rPr lang="pt-BR" sz="1800" spc="72" dirty="0" err="1">
                  <a:solidFill>
                    <a:srgbClr val="000000"/>
                  </a:solidFill>
                  <a:latin typeface="Open Sauce Light"/>
                </a:rPr>
                <a:t>Scorm</a:t>
              </a:r>
              <a:r>
                <a:rPr lang="pt-BR" sz="1800" spc="72" dirty="0">
                  <a:solidFill>
                    <a:srgbClr val="000000"/>
                  </a:solidFill>
                  <a:latin typeface="Open Sauce Light"/>
                </a:rPr>
                <a:t>.</a:t>
              </a:r>
              <a:endParaRPr lang="en-US" sz="1800" spc="72" dirty="0">
                <a:solidFill>
                  <a:srgbClr val="000000"/>
                </a:solidFill>
                <a:latin typeface="Open Sauce Light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00375" y="-19049"/>
              <a:ext cx="5243466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en-US" sz="2499" spc="99" dirty="0" err="1">
                  <a:solidFill>
                    <a:srgbClr val="000000"/>
                  </a:solidFill>
                  <a:latin typeface="Open Sauce Light"/>
                </a:rPr>
                <a:t>Nossa</a:t>
              </a:r>
              <a:r>
                <a:rPr lang="en-US" sz="2499" spc="99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2499" spc="99" dirty="0" err="1">
                  <a:solidFill>
                    <a:srgbClr val="000000"/>
                  </a:solidFill>
                  <a:latin typeface="Open Sauce Light"/>
                </a:rPr>
                <a:t>solução</a:t>
              </a:r>
              <a:endParaRPr lang="en-US" sz="2499" spc="99" dirty="0">
                <a:solidFill>
                  <a:srgbClr val="000000"/>
                </a:solidFill>
                <a:latin typeface="Open Sauce Light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815881" y="5540395"/>
            <a:ext cx="4383161" cy="1905878"/>
            <a:chOff x="0" y="-19049"/>
            <a:chExt cx="5844215" cy="2541169"/>
          </a:xfrm>
        </p:grpSpPr>
        <p:sp>
          <p:nvSpPr>
            <p:cNvPr id="20" name="TextBox 20"/>
            <p:cNvSpPr txBox="1"/>
            <p:nvPr/>
          </p:nvSpPr>
          <p:spPr>
            <a:xfrm>
              <a:off x="0" y="720089"/>
              <a:ext cx="5844215" cy="18020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Oferecer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ensino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de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qualidade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através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de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instrumentos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de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aprendizagem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, de forma a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evitar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a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massividade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de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cursos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.</a:t>
              </a:r>
              <a:endParaRPr lang="en-US" sz="1800" spc="72" dirty="0">
                <a:solidFill>
                  <a:srgbClr val="000000"/>
                </a:solidFill>
                <a:latin typeface="Open Sauce Light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00375" y="-19049"/>
              <a:ext cx="5243466" cy="521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en-US" sz="2499" spc="99" dirty="0" err="1">
                  <a:solidFill>
                    <a:srgbClr val="000000"/>
                  </a:solidFill>
                  <a:latin typeface="Open Sauce Light"/>
                </a:rPr>
                <a:t>Hipótese</a:t>
              </a:r>
              <a:endParaRPr lang="en-US" sz="2499" spc="99" dirty="0">
                <a:solidFill>
                  <a:srgbClr val="000000"/>
                </a:solidFill>
                <a:latin typeface="Open Sauce Light"/>
              </a:endParaRPr>
            </a:p>
          </p:txBody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7" name="TextBox 7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>
                  <a:solidFill>
                    <a:srgbClr val="000000"/>
                  </a:solidFill>
                  <a:latin typeface="Glacial Indifference Bold"/>
                </a:rPr>
                <a:t>08</a:t>
              </a: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404366" y="1497582"/>
            <a:ext cx="6337268" cy="7291836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536071" y="2018713"/>
            <a:ext cx="6069091" cy="6319087"/>
            <a:chOff x="0" y="0"/>
            <a:chExt cx="8092121" cy="842545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2657194"/>
              <a:ext cx="8092121" cy="1738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00"/>
                </a:lnSpc>
              </a:pPr>
              <a:r>
                <a:rPr lang="pt-BR" sz="9000" dirty="0">
                  <a:solidFill>
                    <a:srgbClr val="000000"/>
                  </a:solidFill>
                  <a:latin typeface="Glacial Indifference"/>
                </a:rPr>
                <a:t>O produto</a:t>
              </a:r>
              <a:endParaRPr lang="en-US" sz="9000" dirty="0">
                <a:solidFill>
                  <a:srgbClr val="000000"/>
                </a:solidFill>
                <a:latin typeface="Glacial Indifference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855559" y="4474391"/>
              <a:ext cx="4381002" cy="1231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150"/>
                </a:lnSpc>
              </a:pPr>
              <a:r>
                <a:rPr lang="en-US" sz="6500" dirty="0" err="1">
                  <a:solidFill>
                    <a:srgbClr val="000000"/>
                  </a:solidFill>
                  <a:latin typeface="Glacial Indifference"/>
                </a:rPr>
                <a:t>Parte</a:t>
              </a:r>
              <a:r>
                <a:rPr lang="en-US" sz="6500" dirty="0">
                  <a:solidFill>
                    <a:srgbClr val="000000"/>
                  </a:solidFill>
                  <a:latin typeface="Glacial Indifference"/>
                </a:rPr>
                <a:t> 02</a:t>
              </a:r>
            </a:p>
          </p:txBody>
        </p:sp>
        <p:sp>
          <p:nvSpPr>
            <p:cNvPr id="14" name="AutoShape 14"/>
            <p:cNvSpPr/>
            <p:nvPr/>
          </p:nvSpPr>
          <p:spPr>
            <a:xfrm rot="-10800000">
              <a:off x="4033361" y="0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5" name="AutoShape 15"/>
            <p:cNvSpPr/>
            <p:nvPr/>
          </p:nvSpPr>
          <p:spPr>
            <a:xfrm rot="-10800000">
              <a:off x="4033361" y="6462235"/>
              <a:ext cx="12700" cy="1963215"/>
            </a:xfrm>
            <a:prstGeom prst="rect">
              <a:avLst/>
            </a:prstGeom>
            <a:solidFill>
              <a:srgbClr val="000000"/>
            </a:solidFill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9655" y="109655"/>
              <a:ext cx="438619" cy="43861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144897" y="4848912"/>
            <a:ext cx="749555" cy="294588"/>
            <a:chOff x="0" y="0"/>
            <a:chExt cx="999406" cy="392784"/>
          </a:xfrm>
        </p:grpSpPr>
        <p:sp>
          <p:nvSpPr>
            <p:cNvPr id="7" name="TextBox 7"/>
            <p:cNvSpPr txBox="1"/>
            <p:nvPr/>
          </p:nvSpPr>
          <p:spPr>
            <a:xfrm>
              <a:off x="394147" y="-19050"/>
              <a:ext cx="605260" cy="41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200" dirty="0">
                  <a:solidFill>
                    <a:srgbClr val="000000"/>
                  </a:solidFill>
                  <a:latin typeface="Glacial Indifference Bold"/>
                </a:rPr>
                <a:t>09</a:t>
              </a: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194137" y="-16317"/>
              <a:ext cx="43972" cy="432247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887859" y="3515319"/>
            <a:ext cx="6276620" cy="4264347"/>
            <a:chOff x="0" y="76200"/>
            <a:chExt cx="8368827" cy="568579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76200"/>
              <a:ext cx="8368827" cy="1738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900"/>
                </a:lnSpc>
              </a:pPr>
              <a:r>
                <a:rPr lang="en-US" sz="9000" dirty="0" err="1">
                  <a:solidFill>
                    <a:srgbClr val="000000"/>
                  </a:solidFill>
                  <a:latin typeface="Glacial Indifference"/>
                </a:rPr>
                <a:t>Objetivos</a:t>
              </a:r>
              <a:endParaRPr lang="en-US" sz="9000" dirty="0">
                <a:solidFill>
                  <a:srgbClr val="000000"/>
                </a:solidFill>
                <a:latin typeface="Glacial Indifference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068677"/>
              <a:ext cx="7409956" cy="3693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150"/>
                </a:lnSpc>
              </a:pPr>
              <a:r>
                <a:rPr lang="en-US" sz="6500" dirty="0">
                  <a:solidFill>
                    <a:srgbClr val="000000"/>
                  </a:solidFill>
                  <a:latin typeface="Glacial Indifference"/>
                </a:rPr>
                <a:t>O que </a:t>
              </a:r>
              <a:r>
                <a:rPr lang="en-US" sz="6500" dirty="0" err="1">
                  <a:solidFill>
                    <a:srgbClr val="000000"/>
                  </a:solidFill>
                  <a:latin typeface="Glacial Indifference"/>
                </a:rPr>
                <a:t>nossa</a:t>
              </a:r>
              <a:r>
                <a:rPr lang="en-US" sz="6500" dirty="0">
                  <a:solidFill>
                    <a:srgbClr val="000000"/>
                  </a:solidFill>
                  <a:latin typeface="Glacial Indifference"/>
                </a:rPr>
                <a:t> </a:t>
              </a:r>
              <a:r>
                <a:rPr lang="en-US" sz="6500" dirty="0" err="1">
                  <a:solidFill>
                    <a:srgbClr val="000000"/>
                  </a:solidFill>
                  <a:latin typeface="Glacial Indifference"/>
                </a:rPr>
                <a:t>plataforma</a:t>
              </a:r>
              <a:r>
                <a:rPr lang="en-US" sz="6500" dirty="0">
                  <a:solidFill>
                    <a:srgbClr val="000000"/>
                  </a:solidFill>
                  <a:latin typeface="Glacial Indifference"/>
                </a:rPr>
                <a:t> </a:t>
              </a:r>
              <a:r>
                <a:rPr lang="en-US" sz="6500" dirty="0" err="1">
                  <a:solidFill>
                    <a:srgbClr val="000000"/>
                  </a:solidFill>
                  <a:latin typeface="Glacial Indifference"/>
                </a:rPr>
                <a:t>deve</a:t>
              </a:r>
              <a:r>
                <a:rPr lang="en-US" sz="6500" dirty="0">
                  <a:solidFill>
                    <a:srgbClr val="000000"/>
                  </a:solidFill>
                  <a:latin typeface="Glacial Indifference"/>
                </a:rPr>
                <a:t> </a:t>
              </a:r>
              <a:r>
                <a:rPr lang="en-US" sz="6500" dirty="0" err="1">
                  <a:solidFill>
                    <a:srgbClr val="000000"/>
                  </a:solidFill>
                  <a:latin typeface="Glacial Indifference"/>
                </a:rPr>
                <a:t>fazer</a:t>
              </a:r>
              <a:endParaRPr lang="en-US" sz="6500" dirty="0">
                <a:solidFill>
                  <a:srgbClr val="000000"/>
                </a:solidFill>
                <a:latin typeface="Glacial Indifference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831864" y="2113820"/>
            <a:ext cx="7222104" cy="4280851"/>
            <a:chOff x="-36945" y="-57151"/>
            <a:chExt cx="9629471" cy="570780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57151"/>
              <a:ext cx="9592526" cy="878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Oferecer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a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visualização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e download de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arquivos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na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biblioteca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.</a:t>
              </a:r>
              <a:endParaRPr lang="en-US" sz="1800" spc="72" dirty="0">
                <a:solidFill>
                  <a:srgbClr val="000000"/>
                </a:solidFill>
                <a:latin typeface="Open Sauce Light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124452"/>
              <a:ext cx="9592526" cy="878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Oferecer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upload de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cursos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e o upload de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pílulas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de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conhecimento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para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esses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cursos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310283"/>
              <a:ext cx="9592526" cy="13403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Disponibilizar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relatórios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para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os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z="1800" spc="72" dirty="0" err="1">
                  <a:solidFill>
                    <a:srgbClr val="000000"/>
                  </a:solidFill>
                  <a:latin typeface="Open Sauce Light"/>
                </a:rPr>
                <a:t>administradores</a:t>
              </a:r>
              <a:r>
                <a:rPr lang="en-US" sz="1800" spc="72" dirty="0">
                  <a:solidFill>
                    <a:srgbClr val="000000"/>
                  </a:solidFill>
                  <a:latin typeface="Open Sauce Light"/>
                </a:rPr>
                <a:t> para qu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e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eles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possam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analisar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dados e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verificar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quais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as reais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necessidades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 dos </a:t>
              </a:r>
              <a:r>
                <a:rPr lang="en-US" spc="72" dirty="0" err="1">
                  <a:solidFill>
                    <a:srgbClr val="000000"/>
                  </a:solidFill>
                  <a:latin typeface="Open Sauce Light"/>
                </a:rPr>
                <a:t>usuários</a:t>
              </a:r>
              <a:r>
                <a:rPr lang="en-US" spc="72" dirty="0">
                  <a:solidFill>
                    <a:srgbClr val="000000"/>
                  </a:solidFill>
                  <a:latin typeface="Open Sauce Light"/>
                </a:rPr>
                <a:t>.</a:t>
              </a:r>
              <a:endParaRPr lang="en-US" sz="1800" spc="72" dirty="0">
                <a:solidFill>
                  <a:srgbClr val="000000"/>
                </a:solidFill>
                <a:latin typeface="Open Sauce Light"/>
              </a:endParaRPr>
            </a:p>
          </p:txBody>
        </p:sp>
        <p:sp>
          <p:nvSpPr>
            <p:cNvPr id="16" name="AutoShape 16"/>
            <p:cNvSpPr/>
            <p:nvPr/>
          </p:nvSpPr>
          <p:spPr>
            <a:xfrm rot="-5400000">
              <a:off x="4789908" y="-3296943"/>
              <a:ext cx="12710" cy="9592526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7" name="AutoShape 17"/>
            <p:cNvSpPr/>
            <p:nvPr/>
          </p:nvSpPr>
          <p:spPr>
            <a:xfrm rot="16200000">
              <a:off x="4752968" y="-1110717"/>
              <a:ext cx="12700" cy="9592526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9545" y="9552243"/>
            <a:ext cx="394907" cy="262793"/>
          </a:xfrm>
          <a:prstGeom prst="rect">
            <a:avLst/>
          </a:prstGeom>
        </p:spPr>
      </p:pic>
      <p:sp>
        <p:nvSpPr>
          <p:cNvPr id="19" name="AutoShape 17">
            <a:extLst>
              <a:ext uri="{FF2B5EF4-FFF2-40B4-BE49-F238E27FC236}">
                <a16:creationId xmlns:a16="http://schemas.microsoft.com/office/drawing/2014/main" id="{3B49CA51-98F0-407C-9140-A84B79B284D2}"/>
              </a:ext>
            </a:extLst>
          </p:cNvPr>
          <p:cNvSpPr/>
          <p:nvPr/>
        </p:nvSpPr>
        <p:spPr>
          <a:xfrm rot="16200000">
            <a:off x="12424299" y="3300057"/>
            <a:ext cx="9525" cy="7194395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AE5A5166-FF38-49A1-BB72-F6A144A8F168}"/>
              </a:ext>
            </a:extLst>
          </p:cNvPr>
          <p:cNvSpPr txBox="1"/>
          <p:nvPr/>
        </p:nvSpPr>
        <p:spPr>
          <a:xfrm>
            <a:off x="8831864" y="7399837"/>
            <a:ext cx="7194395" cy="659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1800" spc="72" dirty="0" err="1">
                <a:solidFill>
                  <a:srgbClr val="000000"/>
                </a:solidFill>
                <a:latin typeface="Open Sauce Light"/>
              </a:rPr>
              <a:t>Oferecer</a:t>
            </a:r>
            <a:r>
              <a:rPr lang="en-US" sz="1800" spc="72" dirty="0">
                <a:solidFill>
                  <a:srgbClr val="000000"/>
                </a:solidFill>
                <a:latin typeface="Open Sauce Light"/>
              </a:rPr>
              <a:t> </a:t>
            </a:r>
            <a:r>
              <a:rPr lang="en-US" sz="1800" spc="72" dirty="0" err="1">
                <a:solidFill>
                  <a:srgbClr val="000000"/>
                </a:solidFill>
                <a:latin typeface="Open Sauce Light"/>
              </a:rPr>
              <a:t>ensino</a:t>
            </a:r>
            <a:r>
              <a:rPr lang="en-US" sz="1800" spc="72" dirty="0">
                <a:solidFill>
                  <a:srgbClr val="000000"/>
                </a:solidFill>
                <a:latin typeface="Open Sauce Light"/>
              </a:rPr>
              <a:t> de </a:t>
            </a:r>
            <a:r>
              <a:rPr lang="en-US" sz="1800" spc="72" dirty="0" err="1">
                <a:solidFill>
                  <a:srgbClr val="000000"/>
                </a:solidFill>
                <a:latin typeface="Open Sauce Light"/>
              </a:rPr>
              <a:t>qualidade</a:t>
            </a:r>
            <a:r>
              <a:rPr lang="en-US" sz="1800" spc="72" dirty="0">
                <a:solidFill>
                  <a:srgbClr val="000000"/>
                </a:solidFill>
                <a:latin typeface="Open Sauce Light"/>
              </a:rPr>
              <a:t> </a:t>
            </a:r>
            <a:r>
              <a:rPr lang="en-US" sz="1800" spc="72" dirty="0" err="1">
                <a:solidFill>
                  <a:srgbClr val="000000"/>
                </a:solidFill>
                <a:latin typeface="Open Sauce Light"/>
              </a:rPr>
              <a:t>utilizando</a:t>
            </a:r>
            <a:r>
              <a:rPr lang="en-US" sz="1800" spc="72" dirty="0">
                <a:solidFill>
                  <a:srgbClr val="000000"/>
                </a:solidFill>
                <a:latin typeface="Open Sauce Light"/>
              </a:rPr>
              <a:t> as ferramentas de </a:t>
            </a:r>
            <a:r>
              <a:rPr lang="en-US" sz="1800" spc="72" dirty="0" err="1">
                <a:solidFill>
                  <a:srgbClr val="000000"/>
                </a:solidFill>
                <a:latin typeface="Open Sauce Light"/>
              </a:rPr>
              <a:t>aprendizagem</a:t>
            </a:r>
            <a:r>
              <a:rPr lang="en-US" sz="1800" spc="72" dirty="0">
                <a:solidFill>
                  <a:srgbClr val="000000"/>
                </a:solidFill>
                <a:latin typeface="Open Sauce Light"/>
              </a:rPr>
              <a:t> (</a:t>
            </a:r>
            <a:r>
              <a:rPr lang="en-US" sz="1800" spc="72" dirty="0" err="1">
                <a:solidFill>
                  <a:srgbClr val="000000"/>
                </a:solidFill>
                <a:latin typeface="Open Sauce Light"/>
              </a:rPr>
              <a:t>cursos</a:t>
            </a:r>
            <a:r>
              <a:rPr lang="en-US" sz="1800" spc="72" dirty="0">
                <a:solidFill>
                  <a:srgbClr val="000000"/>
                </a:solidFill>
                <a:latin typeface="Open Sauce Light"/>
              </a:rPr>
              <a:t>, </a:t>
            </a:r>
            <a:r>
              <a:rPr lang="en-US" sz="1800" spc="72" dirty="0" err="1">
                <a:solidFill>
                  <a:srgbClr val="000000"/>
                </a:solidFill>
                <a:latin typeface="Open Sauce Light"/>
              </a:rPr>
              <a:t>textos</a:t>
            </a:r>
            <a:r>
              <a:rPr lang="en-US" sz="1800" spc="72" dirty="0">
                <a:solidFill>
                  <a:srgbClr val="000000"/>
                </a:solidFill>
                <a:latin typeface="Open Sauce Light"/>
              </a:rPr>
              <a:t>, quizzes etc.)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392</Words>
  <Application>Microsoft Office PowerPoint</Application>
  <PresentationFormat>Personalizar</PresentationFormat>
  <Paragraphs>109</Paragraphs>
  <Slides>25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2" baseType="lpstr">
      <vt:lpstr>Glacial Indifference Bold</vt:lpstr>
      <vt:lpstr>Open Sauce Light</vt:lpstr>
      <vt:lpstr>Glacial Indifference</vt:lpstr>
      <vt:lpstr>Calibri</vt:lpstr>
      <vt:lpstr>Open Sauce Light Bold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Bárbara Port</dc:creator>
  <cp:lastModifiedBy>ANNA YUKIMI YAMADA</cp:lastModifiedBy>
  <cp:revision>18</cp:revision>
  <dcterms:created xsi:type="dcterms:W3CDTF">2006-08-16T00:00:00Z</dcterms:created>
  <dcterms:modified xsi:type="dcterms:W3CDTF">2021-05-16T17:26:55Z</dcterms:modified>
  <dc:identifier>DAEcztCdfgE</dc:identifier>
</cp:coreProperties>
</file>